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70" r:id="rId6"/>
    <p:sldId id="267" r:id="rId7"/>
    <p:sldId id="268" r:id="rId8"/>
    <p:sldId id="259" r:id="rId9"/>
    <p:sldId id="291" r:id="rId10"/>
    <p:sldId id="272" r:id="rId11"/>
    <p:sldId id="261" r:id="rId12"/>
    <p:sldId id="262" r:id="rId13"/>
    <p:sldId id="263" r:id="rId14"/>
    <p:sldId id="273" r:id="rId15"/>
    <p:sldId id="274" r:id="rId16"/>
    <p:sldId id="292" r:id="rId17"/>
    <p:sldId id="289" r:id="rId18"/>
    <p:sldId id="277" r:id="rId19"/>
    <p:sldId id="278" r:id="rId20"/>
    <p:sldId id="279" r:id="rId21"/>
    <p:sldId id="282" r:id="rId22"/>
    <p:sldId id="283" r:id="rId23"/>
    <p:sldId id="285" r:id="rId24"/>
    <p:sldId id="265" r:id="rId25"/>
    <p:sldId id="290" r:id="rId26"/>
    <p:sldId id="284" r:id="rId27"/>
    <p:sldId id="286" r:id="rId28"/>
    <p:sldId id="287" r:id="rId29"/>
    <p:sldId id="288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64B"/>
    <a:srgbClr val="F1D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5" autoAdjust="0"/>
    <p:restoredTop sz="90159" autoAdjust="0"/>
  </p:normalViewPr>
  <p:slideViewPr>
    <p:cSldViewPr snapToGrid="0">
      <p:cViewPr>
        <p:scale>
          <a:sx n="75" d="100"/>
          <a:sy n="75" d="100"/>
        </p:scale>
        <p:origin x="534" y="3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48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741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557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979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290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0935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5378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450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071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0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287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9996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961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3489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31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9571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411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964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939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10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7027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8314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9445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9058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050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ultralytics/ultralytic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oYUcl_cqKcs?feature=oembed" TargetMode="External"/><Relationship Id="rId6" Type="http://schemas.openxmlformats.org/officeDocument/2006/relationships/hyperlink" Target="https://segment-anything.com/" TargetMode="External"/><Relationship Id="rId11" Type="http://schemas.openxmlformats.org/officeDocument/2006/relationships/image" Target="../media/image15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hyperlink" Target="https://segment-anything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lab.research.google.com/drive/1IIjxurH2ai_te9Bvj4QU_MLcwgcLuEmC?hl=ko#scrollTo=vXkVg3tESbo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lab.research.google.com/drive/1IIjxurH2ai_te9Bvj4QU_MLcwgcLuEmC?hl=ko#scrollTo=vXkVg3tESbo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hyperlink" Target="https://colab.research.google.com/drive/1IIjxurH2ai_te9Bvj4QU_MLcwgcLuEmC?hl=ko#scrollTo=vXkVg3tESbo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colab.research.google.com/drive/1IIjxurH2ai_te9Bvj4QU_MLcwgcLuEmC?hl=ko#scrollTo=vXkVg3tESbo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lab.research.google.com/drive/1IIjxurH2ai_te9Bvj4QU_MLcwgcLuEmC?hl=ko#scrollTo=vXkVg3tESboT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lab.research.google.com/drive/1IIjxurH2ai_te9Bvj4QU_MLcwgcLuEmC?hl=ko#scrollTo=vXkVg3tESboT" TargetMode="Externa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lab.research.google.com/drive/1IIjxurH2ai_te9Bvj4QU_MLcwgcLuEmC?hl=ko#scrollTo=vXkVg3tESboT" TargetMode="Externa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lab.research.google.com/drive/1IIjxurH2ai_te9Bvj4QU_MLcwgcLuEmC?hl=ko#scrollTo=vXkVg3tESboT" TargetMode="Externa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10" Type="http://schemas.openxmlformats.org/officeDocument/2006/relationships/image" Target="../media/image19.jpg"/><Relationship Id="rId4" Type="http://schemas.openxmlformats.org/officeDocument/2006/relationships/hyperlink" Target="https://colab.research.google.com/drive/1IIjxurH2ai_te9Bvj4QU_MLcwgcLuEmC?hl=ko#scrollTo=vXkVg3tESboT" TargetMode="External"/><Relationship Id="rId9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colab.research.google.com/drive/1IIjxurH2ai_te9Bvj4QU_MLcwgcLuEmC?hl=ko#scrollTo=vXkVg3tESbo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6</a:t>
            </a:r>
            <a:r>
              <a:rPr lang="ko-KR" altLang="en-US" sz="2500" b="1" dirty="0">
                <a:solidFill>
                  <a:srgbClr val="19264B"/>
                </a:solidFill>
              </a:rPr>
              <a:t>기 </a:t>
            </a:r>
            <a:r>
              <a:rPr lang="en-US" altLang="ko-KR" sz="2500" b="1" dirty="0">
                <a:solidFill>
                  <a:srgbClr val="19264B"/>
                </a:solidFill>
              </a:rPr>
              <a:t>CS231n 2</a:t>
            </a:r>
            <a:r>
              <a:rPr lang="ko-KR" altLang="en-US" sz="2500" b="1" dirty="0">
                <a:solidFill>
                  <a:srgbClr val="19264B"/>
                </a:solidFill>
              </a:rPr>
              <a:t>팀 스터디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16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이규원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40926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Object Detection – YOLO vs Faster R-CNN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35D8D-97D5-0199-AA91-B4D4B63E5130}"/>
              </a:ext>
            </a:extLst>
          </p:cNvPr>
          <p:cNvSpPr txBox="1"/>
          <p:nvPr/>
        </p:nvSpPr>
        <p:spPr>
          <a:xfrm>
            <a:off x="6016251" y="0"/>
            <a:ext cx="31963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https://github.com/ultralytics/ultralytics</a:t>
            </a:r>
            <a:r>
              <a:rPr lang="ko-KR" alt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013527-079D-50D9-91E1-F2982F731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059" y="845454"/>
            <a:ext cx="666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E8859B-6F5F-26C3-2F02-3AA76ACE9633}"/>
              </a:ext>
            </a:extLst>
          </p:cNvPr>
          <p:cNvSpPr txBox="1"/>
          <p:nvPr/>
        </p:nvSpPr>
        <p:spPr>
          <a:xfrm>
            <a:off x="2190569" y="4396340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19264B"/>
                </a:solidFill>
                <a:latin typeface="NanumGothic ExtraBold"/>
              </a:rPr>
              <a:t>YOLO(1-Stage)</a:t>
            </a:r>
            <a:endParaRPr lang="ko-KR" altLang="en-US" sz="2000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84AE3-6877-5BB3-8097-6D4AE384FB8F}"/>
              </a:ext>
            </a:extLst>
          </p:cNvPr>
          <p:cNvSpPr txBox="1"/>
          <p:nvPr/>
        </p:nvSpPr>
        <p:spPr>
          <a:xfrm>
            <a:off x="5840549" y="4395940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19264B"/>
                </a:solidFill>
                <a:latin typeface="NanumGothic ExtraBold"/>
              </a:rPr>
              <a:t>Faster R-CNN(2-Stage)</a:t>
            </a:r>
            <a:endParaRPr lang="ko-KR" altLang="en-US" sz="2000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DF722-B265-BD29-E5B2-BCBEE7BB157A}"/>
              </a:ext>
            </a:extLst>
          </p:cNvPr>
          <p:cNvSpPr txBox="1"/>
          <p:nvPr/>
        </p:nvSpPr>
        <p:spPr>
          <a:xfrm>
            <a:off x="3947644" y="4298046"/>
            <a:ext cx="80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19264B"/>
                </a:solidFill>
                <a:latin typeface="NanumGothic ExtraBold"/>
              </a:rPr>
              <a:t>👍</a:t>
            </a:r>
          </a:p>
        </p:txBody>
      </p:sp>
    </p:spTree>
    <p:extLst>
      <p:ext uri="{BB962C8B-B14F-4D97-AF65-F5344CB8AC3E}">
        <p14:creationId xmlns:p14="http://schemas.microsoft.com/office/powerpoint/2010/main" val="22036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Object Detection – R-CNN (2 Stage)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C23ACE-B509-6581-F2F6-25C06C4D2FF9}"/>
              </a:ext>
            </a:extLst>
          </p:cNvPr>
          <p:cNvGrpSpPr/>
          <p:nvPr/>
        </p:nvGrpSpPr>
        <p:grpSpPr>
          <a:xfrm>
            <a:off x="1408962" y="1296287"/>
            <a:ext cx="7438042" cy="3282341"/>
            <a:chOff x="1408962" y="1296287"/>
            <a:chExt cx="7438042" cy="328234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064FBE6-BB95-FDC7-D30F-49339F58A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8975" y="1296287"/>
              <a:ext cx="7438029" cy="328234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2B387D1-E850-AA1B-72C6-7F2781080C1B}"/>
                </a:ext>
              </a:extLst>
            </p:cNvPr>
            <p:cNvSpPr/>
            <p:nvPr/>
          </p:nvSpPr>
          <p:spPr>
            <a:xfrm>
              <a:off x="1408962" y="4518992"/>
              <a:ext cx="7438041" cy="596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AB4631B-34E8-5511-4D66-0642CC715A8A}"/>
                </a:ext>
              </a:extLst>
            </p:cNvPr>
            <p:cNvSpPr/>
            <p:nvPr/>
          </p:nvSpPr>
          <p:spPr>
            <a:xfrm>
              <a:off x="6453808" y="4267201"/>
              <a:ext cx="2393195" cy="311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A822B2-28DC-3B59-3192-9C9B4EC46476}"/>
              </a:ext>
            </a:extLst>
          </p:cNvPr>
          <p:cNvSpPr/>
          <p:nvPr/>
        </p:nvSpPr>
        <p:spPr>
          <a:xfrm>
            <a:off x="3302000" y="3935640"/>
            <a:ext cx="1701800" cy="841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66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Instance Segmentation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170" name="Picture 2" descr="Difference Between Semantic and Instance Segmentation">
            <a:extLst>
              <a:ext uri="{FF2B5EF4-FFF2-40B4-BE49-F238E27FC236}">
                <a16:creationId xmlns:a16="http://schemas.microsoft.com/office/drawing/2014/main" id="{E0659659-9012-5A73-6C0B-2C3AD29B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92" y="1614079"/>
            <a:ext cx="7335078" cy="219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4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05897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+ SAM(Segment Anything Model) by    Meta AI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220" name="Picture 4" descr="페이스북의 새로운 사명은 '메타(Meta)'... 메타버스 비전 구체화">
            <a:extLst>
              <a:ext uri="{FF2B5EF4-FFF2-40B4-BE49-F238E27FC236}">
                <a16:creationId xmlns:a16="http://schemas.microsoft.com/office/drawing/2014/main" id="{2C11B90D-3FD6-2B09-0285-9F0771D7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501" y="231913"/>
            <a:ext cx="1184776" cy="69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875D28-AA23-8686-B292-0E5F0DAA0433}"/>
              </a:ext>
            </a:extLst>
          </p:cNvPr>
          <p:cNvSpPr txBox="1"/>
          <p:nvPr/>
        </p:nvSpPr>
        <p:spPr>
          <a:xfrm>
            <a:off x="6626889" y="0"/>
            <a:ext cx="25777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https://segment-anything.com/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BFD3D4-6BA9-87A9-E5C4-FD5F3B46E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532" y="845454"/>
            <a:ext cx="2520000" cy="17704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838826-5E4F-E24B-6B8E-D481507F1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532" y="2840463"/>
            <a:ext cx="2520000" cy="20092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6A49452-A6C8-2D5E-8E9D-E73FF87C75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9428" y="3061531"/>
            <a:ext cx="2520000" cy="17881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5A90C2D-5D0D-FADF-C581-1672C258CD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9428" y="845454"/>
            <a:ext cx="2520000" cy="2022781"/>
          </a:xfrm>
          <a:prstGeom prst="rect">
            <a:avLst/>
          </a:prstGeom>
        </p:spPr>
      </p:pic>
      <p:pic>
        <p:nvPicPr>
          <p:cNvPr id="18" name="온라인 미디어 17" title="Segment Anything Model - A Promptable Segmentation System | Meta AI #Shorts">
            <a:hlinkClick r:id="" action="ppaction://media"/>
            <a:extLst>
              <a:ext uri="{FF2B5EF4-FFF2-40B4-BE49-F238E27FC236}">
                <a16:creationId xmlns:a16="http://schemas.microsoft.com/office/drawing/2014/main" id="{40230D84-5513-9866-8A85-C5F3733E96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1"/>
          <a:stretch>
            <a:fillRect/>
          </a:stretch>
        </p:blipFill>
        <p:spPr>
          <a:xfrm>
            <a:off x="4040614" y="845454"/>
            <a:ext cx="2264936" cy="400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5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페이스북의 새로운 사명은 '메타(Meta)'... 메타버스 비전 구체화">
            <a:extLst>
              <a:ext uri="{FF2B5EF4-FFF2-40B4-BE49-F238E27FC236}">
                <a16:creationId xmlns:a16="http://schemas.microsoft.com/office/drawing/2014/main" id="{2C11B90D-3FD6-2B09-0285-9F0771D7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501" y="231913"/>
            <a:ext cx="1184776" cy="69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AB3EC75-788E-BE62-69FE-036E7C0A3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654" y="3009521"/>
            <a:ext cx="7200000" cy="20132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C06611-5449-3EFA-AE19-87CE82BA9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654" y="845454"/>
            <a:ext cx="7200000" cy="2023256"/>
          </a:xfrm>
          <a:prstGeom prst="rect">
            <a:avLst/>
          </a:prstGeom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05897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+ SAM(Segment Anything Model) by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 descr="텍스트, 인간의 얼굴, 사람, 스크린샷이(가) 표시된 사진&#10;&#10;자동 생성된 설명">
            <a:extLst>
              <a:ext uri="{FF2B5EF4-FFF2-40B4-BE49-F238E27FC236}">
                <a16:creationId xmlns:a16="http://schemas.microsoft.com/office/drawing/2014/main" id="{83453B27-B75E-4C55-B518-7CCC184D43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28" b="95132" l="10000" r="90000">
                        <a14:foregroundMark x1="31016" y1="8623" x2="31016" y2="8623"/>
                        <a14:foregroundMark x1="25938" y1="11127" x2="25938" y2="11127"/>
                        <a14:foregroundMark x1="27734" y1="8484" x2="27734" y2="8484"/>
                        <a14:foregroundMark x1="28125" y1="7928" x2="28125" y2="7928"/>
                        <a14:foregroundMark x1="26328" y1="10431" x2="26328" y2="10431"/>
                        <a14:foregroundMark x1="34609" y1="9597" x2="34609" y2="9597"/>
                        <a14:foregroundMark x1="35391" y1="10570" x2="35391" y2="10570"/>
                        <a14:foregroundMark x1="36016" y1="11822" x2="36016" y2="11822"/>
                        <a14:foregroundMark x1="36406" y1="12935" x2="36406" y2="12935"/>
                        <a14:foregroundMark x1="36719" y1="13769" x2="36719" y2="13769"/>
                        <a14:foregroundMark x1="14453" y1="91238" x2="14453" y2="91238"/>
                        <a14:foregroundMark x1="36797" y1="95132" x2="36797" y2="95132"/>
                        <a14:backgroundMark x1="66875" y1="85118" x2="66875" y2="85118"/>
                        <a14:backgroundMark x1="57266" y1="79555" x2="57266" y2="79555"/>
                        <a14:backgroundMark x1="59922" y1="80807" x2="59922" y2="80807"/>
                        <a14:backgroundMark x1="8828" y1="96662" x2="8828" y2="96662"/>
                        <a14:backgroundMark x1="8594" y1="98192" x2="8594" y2="98192"/>
                        <a14:backgroundMark x1="58672" y1="84006" x2="58672" y2="84006"/>
                        <a14:backgroundMark x1="63203" y1="80529" x2="63203" y2="80529"/>
                        <a14:backgroundMark x1="77344" y1="88178" x2="67969" y2="85814"/>
                      </a14:backgroundRemoval>
                    </a14:imgEffect>
                  </a14:imgLayer>
                </a14:imgProps>
              </a:ext>
            </a:extLst>
          </a:blip>
          <a:srcRect l="7119" r="44154"/>
          <a:stretch/>
        </p:blipFill>
        <p:spPr>
          <a:xfrm>
            <a:off x="991902" y="1464415"/>
            <a:ext cx="3191478" cy="3679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8C818D-F055-0BCB-3E5A-1B1FD9BB9C41}"/>
              </a:ext>
            </a:extLst>
          </p:cNvPr>
          <p:cNvSpPr txBox="1"/>
          <p:nvPr/>
        </p:nvSpPr>
        <p:spPr>
          <a:xfrm>
            <a:off x="6626889" y="0"/>
            <a:ext cx="25777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9"/>
              </a:rPr>
              <a:t>https://segment-anything.com/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196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0"/>
            </p:par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4E017D-D6F7-56AC-5E00-26C1A9125D7D}"/>
              </a:ext>
            </a:extLst>
          </p:cNvPr>
          <p:cNvSpPr/>
          <p:nvPr/>
        </p:nvSpPr>
        <p:spPr>
          <a:xfrm>
            <a:off x="2055955" y="126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BC3D27-5929-D86C-1C83-8E7735FDE405}"/>
              </a:ext>
            </a:extLst>
          </p:cNvPr>
          <p:cNvSpPr/>
          <p:nvPr/>
        </p:nvSpPr>
        <p:spPr>
          <a:xfrm>
            <a:off x="2415955" y="126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36EBC0-9B1B-A050-351B-B9E5D87CF977}"/>
              </a:ext>
            </a:extLst>
          </p:cNvPr>
          <p:cNvSpPr/>
          <p:nvPr/>
        </p:nvSpPr>
        <p:spPr>
          <a:xfrm>
            <a:off x="2775955" y="126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CFA617-2288-8A01-14CA-82A5679788F2}"/>
              </a:ext>
            </a:extLst>
          </p:cNvPr>
          <p:cNvSpPr/>
          <p:nvPr/>
        </p:nvSpPr>
        <p:spPr>
          <a:xfrm>
            <a:off x="2055955" y="162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341812-3593-70B8-B0AF-D4AE196D44F9}"/>
              </a:ext>
            </a:extLst>
          </p:cNvPr>
          <p:cNvSpPr/>
          <p:nvPr/>
        </p:nvSpPr>
        <p:spPr>
          <a:xfrm>
            <a:off x="2415955" y="162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E8D9E4-4711-8DC9-1F2A-3763AD074271}"/>
              </a:ext>
            </a:extLst>
          </p:cNvPr>
          <p:cNvSpPr/>
          <p:nvPr/>
        </p:nvSpPr>
        <p:spPr>
          <a:xfrm>
            <a:off x="2775955" y="162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681E51-BE53-90B5-2BB7-1CDE79202144}"/>
              </a:ext>
            </a:extLst>
          </p:cNvPr>
          <p:cNvSpPr/>
          <p:nvPr/>
        </p:nvSpPr>
        <p:spPr>
          <a:xfrm>
            <a:off x="2055955" y="198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79237A-3868-5631-DF8B-383EE0A074AF}"/>
              </a:ext>
            </a:extLst>
          </p:cNvPr>
          <p:cNvSpPr/>
          <p:nvPr/>
        </p:nvSpPr>
        <p:spPr>
          <a:xfrm>
            <a:off x="2415955" y="198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F51E88-19AC-CE3C-E500-4CA37FF92D5C}"/>
              </a:ext>
            </a:extLst>
          </p:cNvPr>
          <p:cNvSpPr/>
          <p:nvPr/>
        </p:nvSpPr>
        <p:spPr>
          <a:xfrm>
            <a:off x="2775955" y="198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1A15A4-C73D-CFFA-7ED5-59E061EDC0B4}"/>
              </a:ext>
            </a:extLst>
          </p:cNvPr>
          <p:cNvSpPr/>
          <p:nvPr/>
        </p:nvSpPr>
        <p:spPr>
          <a:xfrm>
            <a:off x="3782058" y="126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811C52-5FF9-E3D8-97AF-8EC0E08C925F}"/>
              </a:ext>
            </a:extLst>
          </p:cNvPr>
          <p:cNvSpPr/>
          <p:nvPr/>
        </p:nvSpPr>
        <p:spPr>
          <a:xfrm>
            <a:off x="4142058" y="126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96A517-5E0A-A81D-3B65-4B55C1E40913}"/>
              </a:ext>
            </a:extLst>
          </p:cNvPr>
          <p:cNvSpPr/>
          <p:nvPr/>
        </p:nvSpPr>
        <p:spPr>
          <a:xfrm>
            <a:off x="4502058" y="126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DDDB74-9B3A-7DCF-AD17-0D7FDFE0D96D}"/>
              </a:ext>
            </a:extLst>
          </p:cNvPr>
          <p:cNvSpPr/>
          <p:nvPr/>
        </p:nvSpPr>
        <p:spPr>
          <a:xfrm>
            <a:off x="3782058" y="162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B3CFF3-D031-C062-11B0-5A6849E08DA6}"/>
              </a:ext>
            </a:extLst>
          </p:cNvPr>
          <p:cNvSpPr/>
          <p:nvPr/>
        </p:nvSpPr>
        <p:spPr>
          <a:xfrm>
            <a:off x="4142058" y="162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205EF6-5D86-E921-D94B-FE8A19E206E9}"/>
              </a:ext>
            </a:extLst>
          </p:cNvPr>
          <p:cNvSpPr/>
          <p:nvPr/>
        </p:nvSpPr>
        <p:spPr>
          <a:xfrm>
            <a:off x="4502058" y="162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AF39D5-F9F2-806B-1A20-B8FAE1C8DB9E}"/>
              </a:ext>
            </a:extLst>
          </p:cNvPr>
          <p:cNvSpPr/>
          <p:nvPr/>
        </p:nvSpPr>
        <p:spPr>
          <a:xfrm>
            <a:off x="3782058" y="198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E2E952-1C52-5957-C4F5-419697BA52DD}"/>
              </a:ext>
            </a:extLst>
          </p:cNvPr>
          <p:cNvSpPr/>
          <p:nvPr/>
        </p:nvSpPr>
        <p:spPr>
          <a:xfrm>
            <a:off x="4142058" y="198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E8C2ED-809C-BADF-3162-94C4B337D8DC}"/>
              </a:ext>
            </a:extLst>
          </p:cNvPr>
          <p:cNvSpPr/>
          <p:nvPr/>
        </p:nvSpPr>
        <p:spPr>
          <a:xfrm>
            <a:off x="4502058" y="198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ABEF7A-B59A-2974-CC0C-EDA003E0DF23}"/>
              </a:ext>
            </a:extLst>
          </p:cNvPr>
          <p:cNvSpPr/>
          <p:nvPr/>
        </p:nvSpPr>
        <p:spPr>
          <a:xfrm>
            <a:off x="3279006" y="1627486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•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BD17309-5F9C-724D-CDD5-07CC7C5509AC}"/>
              </a:ext>
            </a:extLst>
          </p:cNvPr>
          <p:cNvSpPr/>
          <p:nvPr/>
        </p:nvSpPr>
        <p:spPr>
          <a:xfrm>
            <a:off x="5042058" y="1627486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=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08367D4-46F2-EB37-E767-4CBA305FB332}"/>
              </a:ext>
            </a:extLst>
          </p:cNvPr>
          <p:cNvSpPr/>
          <p:nvPr/>
        </p:nvSpPr>
        <p:spPr>
          <a:xfrm>
            <a:off x="2055955" y="257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162FCA0-9489-AD1A-D3A6-950631525E4A}"/>
              </a:ext>
            </a:extLst>
          </p:cNvPr>
          <p:cNvSpPr/>
          <p:nvPr/>
        </p:nvSpPr>
        <p:spPr>
          <a:xfrm>
            <a:off x="2415955" y="257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A27016B-BB92-3DFE-D888-CEA7A202AD10}"/>
              </a:ext>
            </a:extLst>
          </p:cNvPr>
          <p:cNvSpPr/>
          <p:nvPr/>
        </p:nvSpPr>
        <p:spPr>
          <a:xfrm>
            <a:off x="2775955" y="257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B62D761-AEFC-AE98-8388-714C4DE250D4}"/>
              </a:ext>
            </a:extLst>
          </p:cNvPr>
          <p:cNvSpPr/>
          <p:nvPr/>
        </p:nvSpPr>
        <p:spPr>
          <a:xfrm>
            <a:off x="2055955" y="293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8E05010-8C10-E62C-C7CE-6E3DBBD21BCD}"/>
              </a:ext>
            </a:extLst>
          </p:cNvPr>
          <p:cNvSpPr/>
          <p:nvPr/>
        </p:nvSpPr>
        <p:spPr>
          <a:xfrm>
            <a:off x="2415955" y="293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43A7C31-1D23-D23C-2273-09BDC3A36273}"/>
              </a:ext>
            </a:extLst>
          </p:cNvPr>
          <p:cNvSpPr/>
          <p:nvPr/>
        </p:nvSpPr>
        <p:spPr>
          <a:xfrm>
            <a:off x="2775955" y="293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F1D9830-C634-0173-7317-A0D4B4B42D4C}"/>
              </a:ext>
            </a:extLst>
          </p:cNvPr>
          <p:cNvSpPr/>
          <p:nvPr/>
        </p:nvSpPr>
        <p:spPr>
          <a:xfrm>
            <a:off x="2055955" y="329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8E89346-177F-23F1-3837-DEC02D644B44}"/>
              </a:ext>
            </a:extLst>
          </p:cNvPr>
          <p:cNvSpPr/>
          <p:nvPr/>
        </p:nvSpPr>
        <p:spPr>
          <a:xfrm>
            <a:off x="2415955" y="329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1BB9E8-C3FF-689C-80AF-E4FF2BD1C177}"/>
              </a:ext>
            </a:extLst>
          </p:cNvPr>
          <p:cNvSpPr/>
          <p:nvPr/>
        </p:nvSpPr>
        <p:spPr>
          <a:xfrm>
            <a:off x="2775955" y="329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475DCB9-1A48-0FE0-5B22-419B748D05FD}"/>
              </a:ext>
            </a:extLst>
          </p:cNvPr>
          <p:cNvSpPr/>
          <p:nvPr/>
        </p:nvSpPr>
        <p:spPr>
          <a:xfrm>
            <a:off x="3782058" y="257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EDB8925-3653-A71C-FD5C-EFEF2F5A587A}"/>
              </a:ext>
            </a:extLst>
          </p:cNvPr>
          <p:cNvSpPr/>
          <p:nvPr/>
        </p:nvSpPr>
        <p:spPr>
          <a:xfrm>
            <a:off x="4142058" y="257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1E562A2-AAA5-728E-06F7-05C647959711}"/>
              </a:ext>
            </a:extLst>
          </p:cNvPr>
          <p:cNvSpPr/>
          <p:nvPr/>
        </p:nvSpPr>
        <p:spPr>
          <a:xfrm>
            <a:off x="4502058" y="257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9DCACBC-1FE6-2042-0268-93C107A7D981}"/>
              </a:ext>
            </a:extLst>
          </p:cNvPr>
          <p:cNvSpPr/>
          <p:nvPr/>
        </p:nvSpPr>
        <p:spPr>
          <a:xfrm>
            <a:off x="3782058" y="293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1FED79-DCBC-5C53-F73B-819DFB6592D7}"/>
              </a:ext>
            </a:extLst>
          </p:cNvPr>
          <p:cNvSpPr/>
          <p:nvPr/>
        </p:nvSpPr>
        <p:spPr>
          <a:xfrm>
            <a:off x="4142058" y="293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BC97A3E-A72C-DB49-2DBC-F6F7ED23E495}"/>
              </a:ext>
            </a:extLst>
          </p:cNvPr>
          <p:cNvSpPr/>
          <p:nvPr/>
        </p:nvSpPr>
        <p:spPr>
          <a:xfrm>
            <a:off x="4502058" y="293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3F6938-B0E4-7BFA-B619-BE3332D54FCE}"/>
              </a:ext>
            </a:extLst>
          </p:cNvPr>
          <p:cNvSpPr/>
          <p:nvPr/>
        </p:nvSpPr>
        <p:spPr>
          <a:xfrm>
            <a:off x="3782058" y="329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0F82EBA-30B9-4D6C-51B5-74E9958E6201}"/>
              </a:ext>
            </a:extLst>
          </p:cNvPr>
          <p:cNvSpPr/>
          <p:nvPr/>
        </p:nvSpPr>
        <p:spPr>
          <a:xfrm>
            <a:off x="4142058" y="329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A171561-13CF-8BC6-154B-271D488C7DC8}"/>
              </a:ext>
            </a:extLst>
          </p:cNvPr>
          <p:cNvSpPr/>
          <p:nvPr/>
        </p:nvSpPr>
        <p:spPr>
          <a:xfrm>
            <a:off x="4502058" y="329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B28121-CFE2-52A2-11D7-837C95D01713}"/>
              </a:ext>
            </a:extLst>
          </p:cNvPr>
          <p:cNvSpPr/>
          <p:nvPr/>
        </p:nvSpPr>
        <p:spPr>
          <a:xfrm>
            <a:off x="3279006" y="2933515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•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25B1CF7-DDD8-6271-6264-8FB01CE3C0C8}"/>
              </a:ext>
            </a:extLst>
          </p:cNvPr>
          <p:cNvSpPr/>
          <p:nvPr/>
        </p:nvSpPr>
        <p:spPr>
          <a:xfrm>
            <a:off x="5042058" y="2933515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=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A99067-D852-59F6-A31A-116518A83A89}"/>
              </a:ext>
            </a:extLst>
          </p:cNvPr>
          <p:cNvSpPr/>
          <p:nvPr/>
        </p:nvSpPr>
        <p:spPr>
          <a:xfrm>
            <a:off x="2055955" y="387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9A6C70B-B478-A65E-11C3-4051D1461812}"/>
              </a:ext>
            </a:extLst>
          </p:cNvPr>
          <p:cNvSpPr/>
          <p:nvPr/>
        </p:nvSpPr>
        <p:spPr>
          <a:xfrm>
            <a:off x="2415955" y="387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2B788F7-3A94-37A6-9F9A-AF5FD7EB4B19}"/>
              </a:ext>
            </a:extLst>
          </p:cNvPr>
          <p:cNvSpPr/>
          <p:nvPr/>
        </p:nvSpPr>
        <p:spPr>
          <a:xfrm>
            <a:off x="2775955" y="387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5305BC7-2E1C-96AF-F97B-E8C12F2E0762}"/>
              </a:ext>
            </a:extLst>
          </p:cNvPr>
          <p:cNvSpPr/>
          <p:nvPr/>
        </p:nvSpPr>
        <p:spPr>
          <a:xfrm>
            <a:off x="2055955" y="423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1E74E49-1A3C-A320-1A31-9111EEB746B2}"/>
              </a:ext>
            </a:extLst>
          </p:cNvPr>
          <p:cNvSpPr/>
          <p:nvPr/>
        </p:nvSpPr>
        <p:spPr>
          <a:xfrm>
            <a:off x="2415955" y="423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257375A-A702-A120-9A05-80390FB0E0F6}"/>
              </a:ext>
            </a:extLst>
          </p:cNvPr>
          <p:cNvSpPr/>
          <p:nvPr/>
        </p:nvSpPr>
        <p:spPr>
          <a:xfrm>
            <a:off x="2775955" y="423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63A6930-AEAF-A0B0-467E-7DC9243ECC85}"/>
              </a:ext>
            </a:extLst>
          </p:cNvPr>
          <p:cNvSpPr/>
          <p:nvPr/>
        </p:nvSpPr>
        <p:spPr>
          <a:xfrm>
            <a:off x="2055955" y="459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81BCFE7-68E4-99E2-332B-2A1A4BBBE43F}"/>
              </a:ext>
            </a:extLst>
          </p:cNvPr>
          <p:cNvSpPr/>
          <p:nvPr/>
        </p:nvSpPr>
        <p:spPr>
          <a:xfrm>
            <a:off x="2415955" y="459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FAABF3A-FC4E-FCD5-C64E-52FC6CAE8210}"/>
              </a:ext>
            </a:extLst>
          </p:cNvPr>
          <p:cNvSpPr/>
          <p:nvPr/>
        </p:nvSpPr>
        <p:spPr>
          <a:xfrm>
            <a:off x="2775955" y="459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5DDB3A1-8CF8-95DB-2C4E-B06D0BD7CC8B}"/>
              </a:ext>
            </a:extLst>
          </p:cNvPr>
          <p:cNvSpPr/>
          <p:nvPr/>
        </p:nvSpPr>
        <p:spPr>
          <a:xfrm>
            <a:off x="3782058" y="387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B840767-5312-65D3-A345-10604F5CEF32}"/>
              </a:ext>
            </a:extLst>
          </p:cNvPr>
          <p:cNvSpPr/>
          <p:nvPr/>
        </p:nvSpPr>
        <p:spPr>
          <a:xfrm>
            <a:off x="4142058" y="387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C42066C-B202-E93F-5D21-75F0A62AEA64}"/>
              </a:ext>
            </a:extLst>
          </p:cNvPr>
          <p:cNvSpPr/>
          <p:nvPr/>
        </p:nvSpPr>
        <p:spPr>
          <a:xfrm>
            <a:off x="4502058" y="387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362AD76-4B8D-2C7A-32A8-8D3FBAA820A3}"/>
              </a:ext>
            </a:extLst>
          </p:cNvPr>
          <p:cNvSpPr/>
          <p:nvPr/>
        </p:nvSpPr>
        <p:spPr>
          <a:xfrm>
            <a:off x="3782058" y="423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E55FC48-C368-7AEE-236E-6ADA65B9EA59}"/>
              </a:ext>
            </a:extLst>
          </p:cNvPr>
          <p:cNvSpPr/>
          <p:nvPr/>
        </p:nvSpPr>
        <p:spPr>
          <a:xfrm>
            <a:off x="4142058" y="423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3BCBE2B-DB4C-1F33-2C7D-D06A47BEA29C}"/>
              </a:ext>
            </a:extLst>
          </p:cNvPr>
          <p:cNvSpPr/>
          <p:nvPr/>
        </p:nvSpPr>
        <p:spPr>
          <a:xfrm>
            <a:off x="4502058" y="423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939E41F-851D-DD76-8A2B-E9EF6EAB358B}"/>
              </a:ext>
            </a:extLst>
          </p:cNvPr>
          <p:cNvSpPr/>
          <p:nvPr/>
        </p:nvSpPr>
        <p:spPr>
          <a:xfrm>
            <a:off x="3782058" y="459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E58241A-7160-84CE-0429-6D900B78482A}"/>
              </a:ext>
            </a:extLst>
          </p:cNvPr>
          <p:cNvSpPr/>
          <p:nvPr/>
        </p:nvSpPr>
        <p:spPr>
          <a:xfrm>
            <a:off x="4142058" y="459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66B333-573B-A05E-3429-6404F73247AB}"/>
              </a:ext>
            </a:extLst>
          </p:cNvPr>
          <p:cNvSpPr/>
          <p:nvPr/>
        </p:nvSpPr>
        <p:spPr>
          <a:xfrm>
            <a:off x="4502058" y="459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9D6C9B3-6508-AB8C-82DC-72D19E818681}"/>
              </a:ext>
            </a:extLst>
          </p:cNvPr>
          <p:cNvSpPr/>
          <p:nvPr/>
        </p:nvSpPr>
        <p:spPr>
          <a:xfrm>
            <a:off x="3279006" y="4234903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•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68CAFF9-54C2-D208-1FAE-EE521A0F86C9}"/>
              </a:ext>
            </a:extLst>
          </p:cNvPr>
          <p:cNvSpPr/>
          <p:nvPr/>
        </p:nvSpPr>
        <p:spPr>
          <a:xfrm>
            <a:off x="5042058" y="4234903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=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7A0B345-7BE9-ED92-A58D-4431C4B6E209}"/>
              </a:ext>
            </a:extLst>
          </p:cNvPr>
          <p:cNvSpPr txBox="1"/>
          <p:nvPr/>
        </p:nvSpPr>
        <p:spPr>
          <a:xfrm>
            <a:off x="5637929" y="1607431"/>
            <a:ext cx="256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1X1 + 1X1 + 1X1 = 3</a:t>
            </a:r>
            <a:endParaRPr lang="ko-KR" altLang="en-US" sz="2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AF4B5D9-8321-5AD6-E598-10358F211650}"/>
              </a:ext>
            </a:extLst>
          </p:cNvPr>
          <p:cNvSpPr txBox="1"/>
          <p:nvPr/>
        </p:nvSpPr>
        <p:spPr>
          <a:xfrm>
            <a:off x="5637929" y="2919671"/>
            <a:ext cx="256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0X1 + 1X1 + 0X1 = 1</a:t>
            </a:r>
            <a:endParaRPr lang="ko-KR" altLang="en-US" sz="2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A910C9C-6CD1-57D3-A117-01ED2C2DCF16}"/>
              </a:ext>
            </a:extLst>
          </p:cNvPr>
          <p:cNvSpPr txBox="1"/>
          <p:nvPr/>
        </p:nvSpPr>
        <p:spPr>
          <a:xfrm>
            <a:off x="5637929" y="4214848"/>
            <a:ext cx="256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0X1 + 0X1 + 1X1 = 1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CD7287-27AB-7A3B-6E45-341E453A1486}"/>
              </a:ext>
            </a:extLst>
          </p:cNvPr>
          <p:cNvSpPr txBox="1"/>
          <p:nvPr/>
        </p:nvSpPr>
        <p:spPr>
          <a:xfrm>
            <a:off x="2216041" y="866787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Input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115899-16B3-3F0F-E549-C2CD490E9442}"/>
              </a:ext>
            </a:extLst>
          </p:cNvPr>
          <p:cNvSpPr txBox="1"/>
          <p:nvPr/>
        </p:nvSpPr>
        <p:spPr>
          <a:xfrm>
            <a:off x="3942916" y="866787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Filter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9144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83951E-6 L -0.18872 -2.8395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83951E-6 L -0.18872 -2.83951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83951E-6 L -0.18872 -2.8395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5679E-6 L -0.18872 -4.5679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5679E-6 L -0.18872 -4.5679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5679E-6 L -0.18872 -4.5679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-0.18872 3.7037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6 L -0.18872 3.7037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-0.18872 3.7037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81481E-6 L -0.18872 4.81481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-0.18872 4.81481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-0.18872 4.81481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08642E-6 L -0.18872 3.0864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08642E-6 L -0.18872 3.08642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08642E-6 L -0.18872 3.08642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35802E-6 L -0.18872 1.35802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35802E-6 L -0.18872 1.35802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35802E-6 L -0.18872 1.35802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60494E-6 L -0.18872 -1.60494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60494E-6 L -0.18872 -1.60494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60494E-6 L -0.18872 -1.60494E-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L -0.18872 -3.33333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33333E-6 L -0.18872 -3.33333E-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-0.18872 -3.33333E-6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58025E-6 L -0.18872 3.58025E-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58025E-6 L -0.18872 3.58025E-6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58025E-6 L -0.18872 3.58025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4" grpId="0" animBg="1"/>
      <p:bldP spid="85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8" grpId="0"/>
      <p:bldP spid="109" grpId="0"/>
      <p:bldP spid="1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4E017D-D6F7-56AC-5E00-26C1A9125D7D}"/>
              </a:ext>
            </a:extLst>
          </p:cNvPr>
          <p:cNvSpPr/>
          <p:nvPr/>
        </p:nvSpPr>
        <p:spPr>
          <a:xfrm>
            <a:off x="2055955" y="126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BC3D27-5929-D86C-1C83-8E7735FDE405}"/>
              </a:ext>
            </a:extLst>
          </p:cNvPr>
          <p:cNvSpPr/>
          <p:nvPr/>
        </p:nvSpPr>
        <p:spPr>
          <a:xfrm>
            <a:off x="2415955" y="126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36EBC0-9B1B-A050-351B-B9E5D87CF977}"/>
              </a:ext>
            </a:extLst>
          </p:cNvPr>
          <p:cNvSpPr/>
          <p:nvPr/>
        </p:nvSpPr>
        <p:spPr>
          <a:xfrm>
            <a:off x="2775955" y="126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CFA617-2288-8A01-14CA-82A5679788F2}"/>
              </a:ext>
            </a:extLst>
          </p:cNvPr>
          <p:cNvSpPr/>
          <p:nvPr/>
        </p:nvSpPr>
        <p:spPr>
          <a:xfrm>
            <a:off x="2055955" y="162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341812-3593-70B8-B0AF-D4AE196D44F9}"/>
              </a:ext>
            </a:extLst>
          </p:cNvPr>
          <p:cNvSpPr/>
          <p:nvPr/>
        </p:nvSpPr>
        <p:spPr>
          <a:xfrm>
            <a:off x="2415955" y="162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E8D9E4-4711-8DC9-1F2A-3763AD074271}"/>
              </a:ext>
            </a:extLst>
          </p:cNvPr>
          <p:cNvSpPr/>
          <p:nvPr/>
        </p:nvSpPr>
        <p:spPr>
          <a:xfrm>
            <a:off x="2775955" y="162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681E51-BE53-90B5-2BB7-1CDE79202144}"/>
              </a:ext>
            </a:extLst>
          </p:cNvPr>
          <p:cNvSpPr/>
          <p:nvPr/>
        </p:nvSpPr>
        <p:spPr>
          <a:xfrm>
            <a:off x="2055955" y="198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79237A-3868-5631-DF8B-383EE0A074AF}"/>
              </a:ext>
            </a:extLst>
          </p:cNvPr>
          <p:cNvSpPr/>
          <p:nvPr/>
        </p:nvSpPr>
        <p:spPr>
          <a:xfrm>
            <a:off x="2415955" y="198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F51E88-19AC-CE3C-E500-4CA37FF92D5C}"/>
              </a:ext>
            </a:extLst>
          </p:cNvPr>
          <p:cNvSpPr/>
          <p:nvPr/>
        </p:nvSpPr>
        <p:spPr>
          <a:xfrm>
            <a:off x="2775955" y="198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1A15A4-C73D-CFFA-7ED5-59E061EDC0B4}"/>
              </a:ext>
            </a:extLst>
          </p:cNvPr>
          <p:cNvSpPr/>
          <p:nvPr/>
        </p:nvSpPr>
        <p:spPr>
          <a:xfrm>
            <a:off x="3782058" y="126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811C52-5FF9-E3D8-97AF-8EC0E08C925F}"/>
              </a:ext>
            </a:extLst>
          </p:cNvPr>
          <p:cNvSpPr/>
          <p:nvPr/>
        </p:nvSpPr>
        <p:spPr>
          <a:xfrm>
            <a:off x="4142058" y="126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96A517-5E0A-A81D-3B65-4B55C1E40913}"/>
              </a:ext>
            </a:extLst>
          </p:cNvPr>
          <p:cNvSpPr/>
          <p:nvPr/>
        </p:nvSpPr>
        <p:spPr>
          <a:xfrm>
            <a:off x="4502058" y="126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DDDB74-9B3A-7DCF-AD17-0D7FDFE0D96D}"/>
              </a:ext>
            </a:extLst>
          </p:cNvPr>
          <p:cNvSpPr/>
          <p:nvPr/>
        </p:nvSpPr>
        <p:spPr>
          <a:xfrm>
            <a:off x="3782058" y="162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B3CFF3-D031-C062-11B0-5A6849E08DA6}"/>
              </a:ext>
            </a:extLst>
          </p:cNvPr>
          <p:cNvSpPr/>
          <p:nvPr/>
        </p:nvSpPr>
        <p:spPr>
          <a:xfrm>
            <a:off x="4142058" y="162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205EF6-5D86-E921-D94B-FE8A19E206E9}"/>
              </a:ext>
            </a:extLst>
          </p:cNvPr>
          <p:cNvSpPr/>
          <p:nvPr/>
        </p:nvSpPr>
        <p:spPr>
          <a:xfrm>
            <a:off x="4502058" y="162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AF39D5-F9F2-806B-1A20-B8FAE1C8DB9E}"/>
              </a:ext>
            </a:extLst>
          </p:cNvPr>
          <p:cNvSpPr/>
          <p:nvPr/>
        </p:nvSpPr>
        <p:spPr>
          <a:xfrm>
            <a:off x="3782058" y="198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E2E952-1C52-5957-C4F5-419697BA52DD}"/>
              </a:ext>
            </a:extLst>
          </p:cNvPr>
          <p:cNvSpPr/>
          <p:nvPr/>
        </p:nvSpPr>
        <p:spPr>
          <a:xfrm>
            <a:off x="4142058" y="198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E8C2ED-809C-BADF-3162-94C4B337D8DC}"/>
              </a:ext>
            </a:extLst>
          </p:cNvPr>
          <p:cNvSpPr/>
          <p:nvPr/>
        </p:nvSpPr>
        <p:spPr>
          <a:xfrm>
            <a:off x="4502058" y="198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ABEF7A-B59A-2974-CC0C-EDA003E0DF23}"/>
              </a:ext>
            </a:extLst>
          </p:cNvPr>
          <p:cNvSpPr/>
          <p:nvPr/>
        </p:nvSpPr>
        <p:spPr>
          <a:xfrm>
            <a:off x="3279006" y="1627486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•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BD17309-5F9C-724D-CDD5-07CC7C5509AC}"/>
              </a:ext>
            </a:extLst>
          </p:cNvPr>
          <p:cNvSpPr/>
          <p:nvPr/>
        </p:nvSpPr>
        <p:spPr>
          <a:xfrm>
            <a:off x="5042058" y="1627486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=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08367D4-46F2-EB37-E767-4CBA305FB332}"/>
              </a:ext>
            </a:extLst>
          </p:cNvPr>
          <p:cNvSpPr/>
          <p:nvPr/>
        </p:nvSpPr>
        <p:spPr>
          <a:xfrm>
            <a:off x="2055955" y="257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162FCA0-9489-AD1A-D3A6-950631525E4A}"/>
              </a:ext>
            </a:extLst>
          </p:cNvPr>
          <p:cNvSpPr/>
          <p:nvPr/>
        </p:nvSpPr>
        <p:spPr>
          <a:xfrm>
            <a:off x="2415955" y="257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A27016B-BB92-3DFE-D888-CEA7A202AD10}"/>
              </a:ext>
            </a:extLst>
          </p:cNvPr>
          <p:cNvSpPr/>
          <p:nvPr/>
        </p:nvSpPr>
        <p:spPr>
          <a:xfrm>
            <a:off x="2775955" y="257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B62D761-AEFC-AE98-8388-714C4DE250D4}"/>
              </a:ext>
            </a:extLst>
          </p:cNvPr>
          <p:cNvSpPr/>
          <p:nvPr/>
        </p:nvSpPr>
        <p:spPr>
          <a:xfrm>
            <a:off x="2055955" y="293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8E05010-8C10-E62C-C7CE-6E3DBBD21BCD}"/>
              </a:ext>
            </a:extLst>
          </p:cNvPr>
          <p:cNvSpPr/>
          <p:nvPr/>
        </p:nvSpPr>
        <p:spPr>
          <a:xfrm>
            <a:off x="2415955" y="293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43A7C31-1D23-D23C-2273-09BDC3A36273}"/>
              </a:ext>
            </a:extLst>
          </p:cNvPr>
          <p:cNvSpPr/>
          <p:nvPr/>
        </p:nvSpPr>
        <p:spPr>
          <a:xfrm>
            <a:off x="2775955" y="293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F1D9830-C634-0173-7317-A0D4B4B42D4C}"/>
              </a:ext>
            </a:extLst>
          </p:cNvPr>
          <p:cNvSpPr/>
          <p:nvPr/>
        </p:nvSpPr>
        <p:spPr>
          <a:xfrm>
            <a:off x="2055955" y="329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8E89346-177F-23F1-3837-DEC02D644B44}"/>
              </a:ext>
            </a:extLst>
          </p:cNvPr>
          <p:cNvSpPr/>
          <p:nvPr/>
        </p:nvSpPr>
        <p:spPr>
          <a:xfrm>
            <a:off x="2415955" y="329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1BB9E8-C3FF-689C-80AF-E4FF2BD1C177}"/>
              </a:ext>
            </a:extLst>
          </p:cNvPr>
          <p:cNvSpPr/>
          <p:nvPr/>
        </p:nvSpPr>
        <p:spPr>
          <a:xfrm>
            <a:off x="2775955" y="329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475DCB9-1A48-0FE0-5B22-419B748D05FD}"/>
              </a:ext>
            </a:extLst>
          </p:cNvPr>
          <p:cNvSpPr/>
          <p:nvPr/>
        </p:nvSpPr>
        <p:spPr>
          <a:xfrm>
            <a:off x="3782058" y="257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EDB8925-3653-A71C-FD5C-EFEF2F5A587A}"/>
              </a:ext>
            </a:extLst>
          </p:cNvPr>
          <p:cNvSpPr/>
          <p:nvPr/>
        </p:nvSpPr>
        <p:spPr>
          <a:xfrm>
            <a:off x="4142058" y="257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1E562A2-AAA5-728E-06F7-05C647959711}"/>
              </a:ext>
            </a:extLst>
          </p:cNvPr>
          <p:cNvSpPr/>
          <p:nvPr/>
        </p:nvSpPr>
        <p:spPr>
          <a:xfrm>
            <a:off x="4502058" y="257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9DCACBC-1FE6-2042-0268-93C107A7D981}"/>
              </a:ext>
            </a:extLst>
          </p:cNvPr>
          <p:cNvSpPr/>
          <p:nvPr/>
        </p:nvSpPr>
        <p:spPr>
          <a:xfrm>
            <a:off x="3782058" y="293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1FED79-DCBC-5C53-F73B-819DFB6592D7}"/>
              </a:ext>
            </a:extLst>
          </p:cNvPr>
          <p:cNvSpPr/>
          <p:nvPr/>
        </p:nvSpPr>
        <p:spPr>
          <a:xfrm>
            <a:off x="4142058" y="293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BC97A3E-A72C-DB49-2DBC-F6F7ED23E495}"/>
              </a:ext>
            </a:extLst>
          </p:cNvPr>
          <p:cNvSpPr/>
          <p:nvPr/>
        </p:nvSpPr>
        <p:spPr>
          <a:xfrm>
            <a:off x="4502058" y="293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3F6938-B0E4-7BFA-B619-BE3332D54FCE}"/>
              </a:ext>
            </a:extLst>
          </p:cNvPr>
          <p:cNvSpPr/>
          <p:nvPr/>
        </p:nvSpPr>
        <p:spPr>
          <a:xfrm>
            <a:off x="3782058" y="329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0F82EBA-30B9-4D6C-51B5-74E9958E6201}"/>
              </a:ext>
            </a:extLst>
          </p:cNvPr>
          <p:cNvSpPr/>
          <p:nvPr/>
        </p:nvSpPr>
        <p:spPr>
          <a:xfrm>
            <a:off x="4142058" y="329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A171561-13CF-8BC6-154B-271D488C7DC8}"/>
              </a:ext>
            </a:extLst>
          </p:cNvPr>
          <p:cNvSpPr/>
          <p:nvPr/>
        </p:nvSpPr>
        <p:spPr>
          <a:xfrm>
            <a:off x="4502058" y="329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B28121-CFE2-52A2-11D7-837C95D01713}"/>
              </a:ext>
            </a:extLst>
          </p:cNvPr>
          <p:cNvSpPr/>
          <p:nvPr/>
        </p:nvSpPr>
        <p:spPr>
          <a:xfrm>
            <a:off x="3279006" y="2933515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•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25B1CF7-DDD8-6271-6264-8FB01CE3C0C8}"/>
              </a:ext>
            </a:extLst>
          </p:cNvPr>
          <p:cNvSpPr/>
          <p:nvPr/>
        </p:nvSpPr>
        <p:spPr>
          <a:xfrm>
            <a:off x="5042058" y="2933515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=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A99067-D852-59F6-A31A-116518A83A89}"/>
              </a:ext>
            </a:extLst>
          </p:cNvPr>
          <p:cNvSpPr/>
          <p:nvPr/>
        </p:nvSpPr>
        <p:spPr>
          <a:xfrm>
            <a:off x="2055955" y="387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9A6C70B-B478-A65E-11C3-4051D1461812}"/>
              </a:ext>
            </a:extLst>
          </p:cNvPr>
          <p:cNvSpPr/>
          <p:nvPr/>
        </p:nvSpPr>
        <p:spPr>
          <a:xfrm>
            <a:off x="2415955" y="387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2B788F7-3A94-37A6-9F9A-AF5FD7EB4B19}"/>
              </a:ext>
            </a:extLst>
          </p:cNvPr>
          <p:cNvSpPr/>
          <p:nvPr/>
        </p:nvSpPr>
        <p:spPr>
          <a:xfrm>
            <a:off x="2775955" y="387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5305BC7-2E1C-96AF-F97B-E8C12F2E0762}"/>
              </a:ext>
            </a:extLst>
          </p:cNvPr>
          <p:cNvSpPr/>
          <p:nvPr/>
        </p:nvSpPr>
        <p:spPr>
          <a:xfrm>
            <a:off x="2055955" y="423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1E74E49-1A3C-A320-1A31-9111EEB746B2}"/>
              </a:ext>
            </a:extLst>
          </p:cNvPr>
          <p:cNvSpPr/>
          <p:nvPr/>
        </p:nvSpPr>
        <p:spPr>
          <a:xfrm>
            <a:off x="2415955" y="423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257375A-A702-A120-9A05-80390FB0E0F6}"/>
              </a:ext>
            </a:extLst>
          </p:cNvPr>
          <p:cNvSpPr/>
          <p:nvPr/>
        </p:nvSpPr>
        <p:spPr>
          <a:xfrm>
            <a:off x="2775955" y="423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63A6930-AEAF-A0B0-467E-7DC9243ECC85}"/>
              </a:ext>
            </a:extLst>
          </p:cNvPr>
          <p:cNvSpPr/>
          <p:nvPr/>
        </p:nvSpPr>
        <p:spPr>
          <a:xfrm>
            <a:off x="2055955" y="459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81BCFE7-68E4-99E2-332B-2A1A4BBBE43F}"/>
              </a:ext>
            </a:extLst>
          </p:cNvPr>
          <p:cNvSpPr/>
          <p:nvPr/>
        </p:nvSpPr>
        <p:spPr>
          <a:xfrm>
            <a:off x="2415955" y="459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FAABF3A-FC4E-FCD5-C64E-52FC6CAE8210}"/>
              </a:ext>
            </a:extLst>
          </p:cNvPr>
          <p:cNvSpPr/>
          <p:nvPr/>
        </p:nvSpPr>
        <p:spPr>
          <a:xfrm>
            <a:off x="2775955" y="459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5DDB3A1-8CF8-95DB-2C4E-B06D0BD7CC8B}"/>
              </a:ext>
            </a:extLst>
          </p:cNvPr>
          <p:cNvSpPr/>
          <p:nvPr/>
        </p:nvSpPr>
        <p:spPr>
          <a:xfrm>
            <a:off x="3782058" y="387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B840767-5312-65D3-A345-10604F5CEF32}"/>
              </a:ext>
            </a:extLst>
          </p:cNvPr>
          <p:cNvSpPr/>
          <p:nvPr/>
        </p:nvSpPr>
        <p:spPr>
          <a:xfrm>
            <a:off x="4142058" y="387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C42066C-B202-E93F-5D21-75F0A62AEA64}"/>
              </a:ext>
            </a:extLst>
          </p:cNvPr>
          <p:cNvSpPr/>
          <p:nvPr/>
        </p:nvSpPr>
        <p:spPr>
          <a:xfrm>
            <a:off x="4502058" y="387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362AD76-4B8D-2C7A-32A8-8D3FBAA820A3}"/>
              </a:ext>
            </a:extLst>
          </p:cNvPr>
          <p:cNvSpPr/>
          <p:nvPr/>
        </p:nvSpPr>
        <p:spPr>
          <a:xfrm>
            <a:off x="3782058" y="423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E55FC48-C368-7AEE-236E-6ADA65B9EA59}"/>
              </a:ext>
            </a:extLst>
          </p:cNvPr>
          <p:cNvSpPr/>
          <p:nvPr/>
        </p:nvSpPr>
        <p:spPr>
          <a:xfrm>
            <a:off x="4142058" y="423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3BCBE2B-DB4C-1F33-2C7D-D06A47BEA29C}"/>
              </a:ext>
            </a:extLst>
          </p:cNvPr>
          <p:cNvSpPr/>
          <p:nvPr/>
        </p:nvSpPr>
        <p:spPr>
          <a:xfrm>
            <a:off x="4502058" y="423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939E41F-851D-DD76-8A2B-E9EF6EAB358B}"/>
              </a:ext>
            </a:extLst>
          </p:cNvPr>
          <p:cNvSpPr/>
          <p:nvPr/>
        </p:nvSpPr>
        <p:spPr>
          <a:xfrm>
            <a:off x="3782058" y="459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E58241A-7160-84CE-0429-6D900B78482A}"/>
              </a:ext>
            </a:extLst>
          </p:cNvPr>
          <p:cNvSpPr/>
          <p:nvPr/>
        </p:nvSpPr>
        <p:spPr>
          <a:xfrm>
            <a:off x="4142058" y="459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66B333-573B-A05E-3429-6404F73247AB}"/>
              </a:ext>
            </a:extLst>
          </p:cNvPr>
          <p:cNvSpPr/>
          <p:nvPr/>
        </p:nvSpPr>
        <p:spPr>
          <a:xfrm>
            <a:off x="4502058" y="459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9D6C9B3-6508-AB8C-82DC-72D19E818681}"/>
              </a:ext>
            </a:extLst>
          </p:cNvPr>
          <p:cNvSpPr/>
          <p:nvPr/>
        </p:nvSpPr>
        <p:spPr>
          <a:xfrm>
            <a:off x="3279006" y="4234903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•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68CAFF9-54C2-D208-1FAE-EE521A0F86C9}"/>
              </a:ext>
            </a:extLst>
          </p:cNvPr>
          <p:cNvSpPr/>
          <p:nvPr/>
        </p:nvSpPr>
        <p:spPr>
          <a:xfrm>
            <a:off x="5042058" y="4234903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=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7A0B345-7BE9-ED92-A58D-4431C4B6E209}"/>
              </a:ext>
            </a:extLst>
          </p:cNvPr>
          <p:cNvSpPr txBox="1"/>
          <p:nvPr/>
        </p:nvSpPr>
        <p:spPr>
          <a:xfrm>
            <a:off x="5637929" y="1607431"/>
            <a:ext cx="256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1X1 + 1X1 + 1X1 = 3</a:t>
            </a:r>
            <a:endParaRPr lang="ko-KR" altLang="en-US" sz="2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AF4B5D9-8321-5AD6-E598-10358F211650}"/>
              </a:ext>
            </a:extLst>
          </p:cNvPr>
          <p:cNvSpPr txBox="1"/>
          <p:nvPr/>
        </p:nvSpPr>
        <p:spPr>
          <a:xfrm>
            <a:off x="5637929" y="2919671"/>
            <a:ext cx="256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0X1 + 1X1 + 0X1 = 1</a:t>
            </a:r>
            <a:endParaRPr lang="ko-KR" altLang="en-US" sz="2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A910C9C-6CD1-57D3-A117-01ED2C2DCF16}"/>
              </a:ext>
            </a:extLst>
          </p:cNvPr>
          <p:cNvSpPr txBox="1"/>
          <p:nvPr/>
        </p:nvSpPr>
        <p:spPr>
          <a:xfrm>
            <a:off x="5637929" y="4214848"/>
            <a:ext cx="256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0X1 + 0X1 + 1X1 = 1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5A527-252C-35E4-6F49-88A071A334F2}"/>
              </a:ext>
            </a:extLst>
          </p:cNvPr>
          <p:cNvSpPr txBox="1"/>
          <p:nvPr/>
        </p:nvSpPr>
        <p:spPr>
          <a:xfrm>
            <a:off x="2216041" y="866787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Input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00908-07EF-95FD-3BE8-E1C57526C646}"/>
              </a:ext>
            </a:extLst>
          </p:cNvPr>
          <p:cNvSpPr txBox="1"/>
          <p:nvPr/>
        </p:nvSpPr>
        <p:spPr>
          <a:xfrm>
            <a:off x="3942916" y="866787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Filter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0522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 descr="텍스트, 인간의 얼굴, 사람, 스크린샷이(가) 표시된 사진&#10;&#10;자동 생성된 설명">
            <a:extLst>
              <a:ext uri="{FF2B5EF4-FFF2-40B4-BE49-F238E27FC236}">
                <a16:creationId xmlns:a16="http://schemas.microsoft.com/office/drawing/2014/main" id="{863FA1AE-4798-0FEF-3D12-2995E68E9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562" y="981376"/>
            <a:ext cx="7096617" cy="398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4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74B0F70-5376-0022-292A-B2072C555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239" y="823500"/>
            <a:ext cx="5012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D642B1-78DE-CAF0-69A6-F9875C87F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436" y="1034582"/>
            <a:ext cx="3861455" cy="37991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E48D7A-EC28-61AF-1AF4-54C67FAB2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359" y="1034582"/>
            <a:ext cx="3710766" cy="383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7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FD7573E2-474B-1766-0471-6F76EE236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227" y="819887"/>
            <a:ext cx="5012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04ABEBE-C491-64BB-E78B-6E9F063D2220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2" t="55656" r="38571" b="35194"/>
          <a:stretch/>
        </p:blipFill>
        <p:spPr bwMode="auto">
          <a:xfrm>
            <a:off x="1461227" y="1091300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89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이곳에 만나서 찍은 사진을 넣어주세요.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(비대면일 경우엔 화면 캡쳐 이용)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얼굴이 나오게 찍어주셔야 합니다:D</a:t>
            </a: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rgbClr val="19264B"/>
                </a:solidFill>
              </a:rPr>
              <a:t>곽수민</a:t>
            </a:r>
            <a:r>
              <a:rPr lang="en-US" altLang="ko-KR" dirty="0">
                <a:solidFill>
                  <a:srgbClr val="19264B"/>
                </a:solidFill>
              </a:rPr>
              <a:t>(</a:t>
            </a:r>
            <a:r>
              <a:rPr lang="ko-KR" altLang="en-US" dirty="0">
                <a:solidFill>
                  <a:srgbClr val="19264B"/>
                </a:solidFill>
              </a:rPr>
              <a:t>응용통계학과</a:t>
            </a:r>
            <a:r>
              <a:rPr lang="en-US" altLang="ko-KR" dirty="0">
                <a:solidFill>
                  <a:srgbClr val="19264B"/>
                </a:solidFill>
              </a:rPr>
              <a:t>)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9264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</a:rPr>
              <a:t>이규원</a:t>
            </a:r>
            <a:r>
              <a:rPr lang="en-US" altLang="ko-KR" dirty="0">
                <a:solidFill>
                  <a:srgbClr val="19264B"/>
                </a:solidFill>
              </a:rPr>
              <a:t>(</a:t>
            </a:r>
            <a:r>
              <a:rPr lang="ko-KR" altLang="en-US" dirty="0">
                <a:solidFill>
                  <a:srgbClr val="19264B"/>
                </a:solidFill>
              </a:rPr>
              <a:t>기계공학부</a:t>
            </a:r>
            <a:r>
              <a:rPr lang="en-US" altLang="ko-KR" dirty="0">
                <a:solidFill>
                  <a:srgbClr val="19264B"/>
                </a:solidFill>
              </a:rPr>
              <a:t>)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9264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</a:rPr>
              <a:t>정은진</a:t>
            </a:r>
            <a:r>
              <a:rPr lang="en-US" altLang="ko-KR" dirty="0">
                <a:solidFill>
                  <a:srgbClr val="19264B"/>
                </a:solidFill>
              </a:rPr>
              <a:t>(</a:t>
            </a:r>
            <a:r>
              <a:rPr lang="ko-KR" altLang="en-US" dirty="0">
                <a:solidFill>
                  <a:srgbClr val="19264B"/>
                </a:solidFill>
              </a:rPr>
              <a:t>수학과</a:t>
            </a:r>
            <a:r>
              <a:rPr lang="en-US" altLang="ko-KR" dirty="0">
                <a:solidFill>
                  <a:srgbClr val="19264B"/>
                </a:solidFill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9264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</a:rPr>
              <a:t>최동욱</a:t>
            </a:r>
            <a:r>
              <a:rPr lang="en-US" altLang="ko-KR" dirty="0">
                <a:solidFill>
                  <a:srgbClr val="19264B"/>
                </a:solidFill>
              </a:rPr>
              <a:t>(</a:t>
            </a:r>
            <a:r>
              <a:rPr lang="ko-KR" altLang="en-US" dirty="0">
                <a:solidFill>
                  <a:srgbClr val="19264B"/>
                </a:solidFill>
              </a:rPr>
              <a:t>소프트웨어학과</a:t>
            </a:r>
            <a:r>
              <a:rPr lang="en-US" altLang="ko-KR" dirty="0">
                <a:solidFill>
                  <a:srgbClr val="19264B"/>
                </a:solidFill>
              </a:rPr>
              <a:t>)</a:t>
            </a:r>
            <a:endParaRPr dirty="0">
              <a:solidFill>
                <a:srgbClr val="19264B"/>
              </a:solidFill>
            </a:endParaRPr>
          </a:p>
        </p:txBody>
      </p:sp>
      <p:pic>
        <p:nvPicPr>
          <p:cNvPr id="3" name="그림 2" descr="사람, 의류, 인간의 얼굴, 나무이(가) 표시된 사진&#10;&#10;자동 생성된 설명">
            <a:extLst>
              <a:ext uri="{FF2B5EF4-FFF2-40B4-BE49-F238E27FC236}">
                <a16:creationId xmlns:a16="http://schemas.microsoft.com/office/drawing/2014/main" id="{FFBBB0B1-79D6-43E5-F109-4D08D9EA85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1" r="2253"/>
          <a:stretch/>
        </p:blipFill>
        <p:spPr>
          <a:xfrm>
            <a:off x="1599238" y="1262100"/>
            <a:ext cx="4287600" cy="34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>
            <a:extLst>
              <a:ext uri="{FF2B5EF4-FFF2-40B4-BE49-F238E27FC236}">
                <a16:creationId xmlns:a16="http://schemas.microsoft.com/office/drawing/2014/main" id="{1B6632C5-5926-6C88-2340-9ECF98A3B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227" y="823500"/>
            <a:ext cx="4984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1D2611A7-CDEA-26AA-380A-5399D252F7DD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1" t="44547" r="38597" b="46192"/>
          <a:stretch/>
        </p:blipFill>
        <p:spPr bwMode="auto">
          <a:xfrm>
            <a:off x="1475227" y="1091300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83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A8C69BAC-3928-CA3B-2227-C6DE3B3AE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215" y="819887"/>
            <a:ext cx="4984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FE20E852-01CE-2909-793C-4E88FEE19234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2" t="55435" r="51401" b="35304"/>
          <a:stretch/>
        </p:blipFill>
        <p:spPr bwMode="auto">
          <a:xfrm>
            <a:off x="1475215" y="1055550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56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>
            <a:extLst>
              <a:ext uri="{FF2B5EF4-FFF2-40B4-BE49-F238E27FC236}">
                <a16:creationId xmlns:a16="http://schemas.microsoft.com/office/drawing/2014/main" id="{1D2BA452-F2FE-638F-20CC-D8A2A462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203" y="816274"/>
            <a:ext cx="4984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235A191B-CC8B-4F46-F1E7-C0A7A38D34C0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7" t="44531" r="51496" b="46135"/>
          <a:stretch/>
        </p:blipFill>
        <p:spPr bwMode="auto">
          <a:xfrm>
            <a:off x="1475203" y="1091300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81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235A191B-CC8B-4F46-F1E7-C0A7A38D3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7" t="44531" r="51496" b="46135"/>
          <a:stretch/>
        </p:blipFill>
        <p:spPr bwMode="auto">
          <a:xfrm>
            <a:off x="7641855" y="3078570"/>
            <a:ext cx="142866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752B34CC-52F4-8490-6E79-CD8CC2387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2" t="55435" r="51401" b="35304"/>
          <a:stretch/>
        </p:blipFill>
        <p:spPr bwMode="auto">
          <a:xfrm>
            <a:off x="6061400" y="307857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756D709C-B13F-9BBE-7DEE-90F243861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1" t="44547" r="38597" b="46192"/>
          <a:stretch/>
        </p:blipFill>
        <p:spPr bwMode="auto">
          <a:xfrm>
            <a:off x="4476173" y="3078570"/>
            <a:ext cx="145714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40840-95A9-A4F0-1CE6-C26C477D8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2" t="55656" r="38571" b="35194"/>
          <a:stretch/>
        </p:blipFill>
        <p:spPr bwMode="auto">
          <a:xfrm>
            <a:off x="2908087" y="3078570"/>
            <a:ext cx="144000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D1D90D-8A7E-BDCF-4E9A-595DC8F8B1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6399" y="3078570"/>
            <a:ext cx="1463606" cy="14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A729AC-2AD1-0A2A-7AB2-5BE581F562B5}"/>
              </a:ext>
            </a:extLst>
          </p:cNvPr>
          <p:cNvSpPr txBox="1"/>
          <p:nvPr/>
        </p:nvSpPr>
        <p:spPr>
          <a:xfrm>
            <a:off x="1644886" y="4650865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Layer 1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9AF372-5713-9658-ED95-CFF9953EFA68}"/>
              </a:ext>
            </a:extLst>
          </p:cNvPr>
          <p:cNvSpPr txBox="1"/>
          <p:nvPr/>
        </p:nvSpPr>
        <p:spPr>
          <a:xfrm>
            <a:off x="3224773" y="4650865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Layer 4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47B843-7180-0EE7-4E54-DD7D3CCF27FB}"/>
              </a:ext>
            </a:extLst>
          </p:cNvPr>
          <p:cNvSpPr txBox="1"/>
          <p:nvPr/>
        </p:nvSpPr>
        <p:spPr>
          <a:xfrm>
            <a:off x="4801429" y="4650865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Layer 8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42145D-6EC7-5C97-A5BC-026ECDB9CF04}"/>
              </a:ext>
            </a:extLst>
          </p:cNvPr>
          <p:cNvSpPr txBox="1"/>
          <p:nvPr/>
        </p:nvSpPr>
        <p:spPr>
          <a:xfrm>
            <a:off x="6325986" y="4650865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Layer 13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440A4-7118-0E7E-8004-DBC8B15E0944}"/>
              </a:ext>
            </a:extLst>
          </p:cNvPr>
          <p:cNvSpPr txBox="1"/>
          <p:nvPr/>
        </p:nvSpPr>
        <p:spPr>
          <a:xfrm>
            <a:off x="7900771" y="4650865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Layer 17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pic>
        <p:nvPicPr>
          <p:cNvPr id="14" name="그림 13" descr="텍스트, 인간의 얼굴, 사람, 스크린샷이(가) 표시된 사진&#10;&#10;자동 생성된 설명">
            <a:extLst>
              <a:ext uri="{FF2B5EF4-FFF2-40B4-BE49-F238E27FC236}">
                <a16:creationId xmlns:a16="http://schemas.microsoft.com/office/drawing/2014/main" id="{ECE1446A-DC45-6333-66ED-59E0A70349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5414" y="894145"/>
            <a:ext cx="3598660" cy="20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96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F8CD4-FF3C-73F5-9229-6D8693C9B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" t="55530" r="89235" b="35368"/>
          <a:stretch/>
        </p:blipFill>
        <p:spPr bwMode="auto">
          <a:xfrm>
            <a:off x="1287868" y="1076423"/>
            <a:ext cx="3805096" cy="303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8F67C2D-47E8-58D6-1D52-35C2A918B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5" t="55602" r="38534" b="35185"/>
          <a:stretch/>
        </p:blipFill>
        <p:spPr bwMode="auto">
          <a:xfrm>
            <a:off x="5199732" y="1076423"/>
            <a:ext cx="3805096" cy="303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FFB821-3D21-9FE0-D948-8FD84186AAF2}"/>
              </a:ext>
            </a:extLst>
          </p:cNvPr>
          <p:cNvSpPr txBox="1"/>
          <p:nvPr/>
        </p:nvSpPr>
        <p:spPr>
          <a:xfrm>
            <a:off x="2128254" y="4183842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05/11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</a:rPr>
              <a:t> 스터디 인증 사진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28700-02D6-D076-1BA9-8BDAD2EF1009}"/>
              </a:ext>
            </a:extLst>
          </p:cNvPr>
          <p:cNvSpPr txBox="1"/>
          <p:nvPr/>
        </p:nvSpPr>
        <p:spPr>
          <a:xfrm>
            <a:off x="6129898" y="4187281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05/09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</a:rPr>
              <a:t> 세션 단체 사진</a:t>
            </a:r>
          </a:p>
        </p:txBody>
      </p:sp>
    </p:spTree>
    <p:extLst>
      <p:ext uri="{BB962C8B-B14F-4D97-AF65-F5344CB8AC3E}">
        <p14:creationId xmlns:p14="http://schemas.microsoft.com/office/powerpoint/2010/main" val="294104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F677C740-F42E-8BFB-B7C1-1B028CB7D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98"/>
          <a:stretch/>
        </p:blipFill>
        <p:spPr>
          <a:xfrm>
            <a:off x="1408975" y="1074600"/>
            <a:ext cx="7422605" cy="36911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E768DBE-DC9E-6E6B-4E3D-6E6E1533A568}"/>
              </a:ext>
            </a:extLst>
          </p:cNvPr>
          <p:cNvSpPr/>
          <p:nvPr/>
        </p:nvSpPr>
        <p:spPr>
          <a:xfrm>
            <a:off x="7863840" y="1453352"/>
            <a:ext cx="518160" cy="2676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9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F12B44-A5BD-22F1-E1F4-2BA9344A7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422" y="1279141"/>
            <a:ext cx="4696415" cy="33573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8FA14CA-25D5-B60C-84A1-98334752E805}"/>
              </a:ext>
            </a:extLst>
          </p:cNvPr>
          <p:cNvSpPr/>
          <p:nvPr/>
        </p:nvSpPr>
        <p:spPr>
          <a:xfrm>
            <a:off x="1331802" y="1279141"/>
            <a:ext cx="685758" cy="3357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6FBE1-1E64-2929-F2B7-198E4A85883A}"/>
              </a:ext>
            </a:extLst>
          </p:cNvPr>
          <p:cNvSpPr txBox="1"/>
          <p:nvPr/>
        </p:nvSpPr>
        <p:spPr>
          <a:xfrm>
            <a:off x="2267481" y="971364"/>
            <a:ext cx="3541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L2 Nearest Neighbors in Feature Space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37404-1DE2-A9C9-A42F-56DCD66829DE}"/>
              </a:ext>
            </a:extLst>
          </p:cNvPr>
          <p:cNvSpPr txBox="1"/>
          <p:nvPr/>
        </p:nvSpPr>
        <p:spPr>
          <a:xfrm>
            <a:off x="1354721" y="971364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Input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E35CD3-C46A-70BB-642F-9169D9B6B546}"/>
                  </a:ext>
                </a:extLst>
              </p:cNvPr>
              <p:cNvSpPr txBox="1"/>
              <p:nvPr/>
            </p:nvSpPr>
            <p:spPr>
              <a:xfrm>
                <a:off x="6285758" y="1375001"/>
                <a:ext cx="2605009" cy="726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E35CD3-C46A-70BB-642F-9169D9B6B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758" y="1375001"/>
                <a:ext cx="2605009" cy="7264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98EAAF-7B0F-FB7D-A9AB-C7A0A47B699A}"/>
                  </a:ext>
                </a:extLst>
              </p:cNvPr>
              <p:cNvSpPr txBox="1"/>
              <p:nvPr/>
            </p:nvSpPr>
            <p:spPr>
              <a:xfrm>
                <a:off x="6285758" y="4058943"/>
                <a:ext cx="2605009" cy="726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98EAAF-7B0F-FB7D-A9AB-C7A0A47B6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758" y="4058943"/>
                <a:ext cx="2605009" cy="7264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FD30224-899B-2101-4705-2B28A839D36B}"/>
              </a:ext>
            </a:extLst>
          </p:cNvPr>
          <p:cNvSpPr txBox="1"/>
          <p:nvPr/>
        </p:nvSpPr>
        <p:spPr>
          <a:xfrm>
            <a:off x="6285758" y="3751166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L2 Norm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B5D391-17DC-119E-1D2A-6E76D7DCAC5A}"/>
              </a:ext>
            </a:extLst>
          </p:cNvPr>
          <p:cNvSpPr txBox="1"/>
          <p:nvPr/>
        </p:nvSpPr>
        <p:spPr>
          <a:xfrm>
            <a:off x="6285758" y="1067224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LP Norm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11A2DB-0B57-0F5E-BCE8-D59FAC92424A}"/>
                  </a:ext>
                </a:extLst>
              </p:cNvPr>
              <p:cNvSpPr txBox="1"/>
              <p:nvPr/>
            </p:nvSpPr>
            <p:spPr>
              <a:xfrm>
                <a:off x="6285758" y="2716972"/>
                <a:ext cx="2605009" cy="726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11A2DB-0B57-0F5E-BCE8-D59FAC924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758" y="2716972"/>
                <a:ext cx="2605009" cy="7264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CB7012E-A6F0-ED20-DEC3-29E25E03E7DD}"/>
              </a:ext>
            </a:extLst>
          </p:cNvPr>
          <p:cNvSpPr txBox="1"/>
          <p:nvPr/>
        </p:nvSpPr>
        <p:spPr>
          <a:xfrm>
            <a:off x="6285758" y="2409195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L1 Norm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7FF79A-3D2D-9971-5F44-A8025BB02FD5}"/>
              </a:ext>
            </a:extLst>
          </p:cNvPr>
          <p:cNvSpPr/>
          <p:nvPr/>
        </p:nvSpPr>
        <p:spPr>
          <a:xfrm>
            <a:off x="6185742" y="3645151"/>
            <a:ext cx="2790618" cy="1338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3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61C9E721-E3A2-E9D6-6077-44609F061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98"/>
          <a:stretch/>
        </p:blipFill>
        <p:spPr>
          <a:xfrm>
            <a:off x="1181088" y="1746217"/>
            <a:ext cx="3985524" cy="1981962"/>
          </a:xfrm>
          <a:prstGeom prst="rect">
            <a:avLst/>
          </a:prstGeom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이미지 판단 중요 요소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237DA9-7F77-176A-08D3-FB64A308D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863" y="2741008"/>
            <a:ext cx="3726262" cy="2267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155744-4596-A2BB-7A36-3014382DF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4863" y="467904"/>
            <a:ext cx="3726262" cy="22692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EF1140E-2FE5-FC90-D24C-502D834120DC}"/>
              </a:ext>
            </a:extLst>
          </p:cNvPr>
          <p:cNvSpPr/>
          <p:nvPr/>
        </p:nvSpPr>
        <p:spPr>
          <a:xfrm>
            <a:off x="3840480" y="1970491"/>
            <a:ext cx="518160" cy="1379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038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이미지 판단 중요 요소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A2EB65-5FE1-0C54-2E85-8D73E80A9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1615499"/>
            <a:ext cx="1905000" cy="1912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C824AE-BA11-C00B-D083-9474D2E05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436" y="1896749"/>
            <a:ext cx="3240000" cy="135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08088E-8202-29C2-3335-05A529083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436" y="546174"/>
            <a:ext cx="3240000" cy="135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3E1D2F-A54D-4AFB-DD28-F22F5621C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0436" y="3246749"/>
            <a:ext cx="3240000" cy="1350000"/>
          </a:xfrm>
          <a:prstGeom prst="rect">
            <a:avLst/>
          </a:prstGeom>
        </p:spPr>
      </p:pic>
      <p:pic>
        <p:nvPicPr>
          <p:cNvPr id="15" name="그림 14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DB1FE4E6-7C7F-F706-5540-60870BC8D2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98"/>
          <a:stretch/>
        </p:blipFill>
        <p:spPr>
          <a:xfrm>
            <a:off x="3059028" y="1776406"/>
            <a:ext cx="3198711" cy="15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4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이미지 판단 중요 요소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410203-01A8-0AB6-0952-143DBAF13F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955"/>
          <a:stretch/>
        </p:blipFill>
        <p:spPr>
          <a:xfrm>
            <a:off x="1194575" y="1680390"/>
            <a:ext cx="787257" cy="216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1A7C5B-CA82-B05F-DD5E-B1D6F77E2C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850"/>
          <a:stretch/>
        </p:blipFill>
        <p:spPr>
          <a:xfrm>
            <a:off x="5805469" y="1687802"/>
            <a:ext cx="1588942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E1EBF7-732A-4C44-53B7-0D01B96636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77" r="39744"/>
          <a:stretch/>
        </p:blipFill>
        <p:spPr>
          <a:xfrm>
            <a:off x="2125098" y="1680390"/>
            <a:ext cx="1623060" cy="216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902B06-80DA-F732-0D44-4F111D26B5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11"/>
          <a:stretch/>
        </p:blipFill>
        <p:spPr>
          <a:xfrm>
            <a:off x="3891424" y="1680390"/>
            <a:ext cx="1770779" cy="216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0320B7-EF84-02A4-B700-8419CFDB11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850"/>
          <a:stretch/>
        </p:blipFill>
        <p:spPr>
          <a:xfrm>
            <a:off x="7537677" y="1687802"/>
            <a:ext cx="15889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84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914758-1826-AB4A-2AA1-C7FECE8A4E54}"/>
              </a:ext>
            </a:extLst>
          </p:cNvPr>
          <p:cNvSpPr txBox="1"/>
          <p:nvPr/>
        </p:nvSpPr>
        <p:spPr>
          <a:xfrm>
            <a:off x="1501796" y="1023401"/>
            <a:ext cx="3748142" cy="372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</a:rPr>
              <a:t>Semantic Segmentation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</a:rPr>
              <a:t>Classification + Localization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</a:rPr>
              <a:t>Object Detection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</a:rPr>
              <a:t>Instance Segmentation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</a:rPr>
              <a:t>SAM by META AI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</a:rPr>
              <a:t>시각화</a:t>
            </a:r>
            <a:endParaRPr lang="en-US" altLang="ko-KR" sz="2000" dirty="0">
              <a:solidFill>
                <a:srgbClr val="19264B"/>
              </a:solidFill>
              <a:latin typeface="NanumGothic ExtraBold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</a:rPr>
              <a:t>이미지 판단 중요 요소</a:t>
            </a:r>
            <a:endParaRPr lang="en-US" altLang="ko-KR" sz="2000" dirty="0">
              <a:solidFill>
                <a:srgbClr val="19264B"/>
              </a:solidFill>
              <a:latin typeface="NanumGothic ExtraBold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dirty="0">
              <a:solidFill>
                <a:srgbClr val="19264B"/>
              </a:solidFill>
              <a:latin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Semantic Segmentation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B13258-535C-EC4E-B3E9-0FF83757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455" y="1325514"/>
            <a:ext cx="7412124" cy="294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740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Picture 2">
            <a:extLst>
              <a:ext uri="{FF2B5EF4-FFF2-40B4-BE49-F238E27FC236}">
                <a16:creationId xmlns:a16="http://schemas.microsoft.com/office/drawing/2014/main" id="{F865A90C-F266-E87D-39EC-9167136A32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14"/>
          <a:stretch/>
        </p:blipFill>
        <p:spPr bwMode="auto">
          <a:xfrm>
            <a:off x="2128708" y="955455"/>
            <a:ext cx="2750060" cy="237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Semantic Segmentation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8F5F344-D55A-63FC-7E07-A6454F300B7A}"/>
              </a:ext>
            </a:extLst>
          </p:cNvPr>
          <p:cNvGrpSpPr/>
          <p:nvPr/>
        </p:nvGrpSpPr>
        <p:grpSpPr>
          <a:xfrm>
            <a:off x="1531372" y="3565572"/>
            <a:ext cx="7200012" cy="1368000"/>
            <a:chOff x="1531372" y="3565572"/>
            <a:chExt cx="7200012" cy="13680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EC002D-060F-01E9-0263-6B08E07B90C0}"/>
                </a:ext>
              </a:extLst>
            </p:cNvPr>
            <p:cNvSpPr txBox="1"/>
            <p:nvPr/>
          </p:nvSpPr>
          <p:spPr>
            <a:xfrm>
              <a:off x="1531384" y="3649004"/>
              <a:ext cx="7200000" cy="11526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600" dirty="0">
                  <a:solidFill>
                    <a:srgbClr val="19264B"/>
                  </a:solidFill>
                  <a:latin typeface="NanumGothic ExtraBold"/>
                </a:rPr>
                <a:t>Sliding Window </a:t>
              </a:r>
              <a:r>
                <a:rPr lang="ko-KR" altLang="en-US" sz="1600" dirty="0">
                  <a:solidFill>
                    <a:srgbClr val="19264B"/>
                  </a:solidFill>
                  <a:latin typeface="NanumGothic ExtraBold"/>
                </a:rPr>
                <a:t>❌</a:t>
              </a: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686BC51-0475-B09F-5479-432C252835EF}"/>
                </a:ext>
              </a:extLst>
            </p:cNvPr>
            <p:cNvSpPr/>
            <p:nvPr/>
          </p:nvSpPr>
          <p:spPr>
            <a:xfrm>
              <a:off x="1531372" y="3565572"/>
              <a:ext cx="7200000" cy="1368000"/>
            </a:xfrm>
            <a:prstGeom prst="rect">
              <a:avLst/>
            </a:prstGeom>
            <a:noFill/>
            <a:ln w="28575">
              <a:solidFill>
                <a:srgbClr val="1926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8EE4A96-FE0D-12A0-90FA-FB6EFF9169F6}"/>
              </a:ext>
            </a:extLst>
          </p:cNvPr>
          <p:cNvGrpSpPr/>
          <p:nvPr/>
        </p:nvGrpSpPr>
        <p:grpSpPr>
          <a:xfrm>
            <a:off x="2128741" y="958932"/>
            <a:ext cx="2750060" cy="2370267"/>
            <a:chOff x="2128741" y="958932"/>
            <a:chExt cx="2750060" cy="237026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19D7D2F-A877-B68E-B242-68529A48E9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64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AB43306-40D4-9951-6A57-696FD6FA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67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45DA99-24E3-99C8-E9FE-DB8FA93AA2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69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8B458C-4D57-6D97-D262-F85132EA0A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72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0218310-F247-0ED1-5A5F-0EB441E766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74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CDE982B-304F-BED0-0F90-D301EA6FC1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77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D44A6-2BF9-F07D-A3C1-EA41CAFFDF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79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77123E3-5547-B8F6-1FAF-301A86B275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82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C9C0724-9E45-3A57-C992-E0686F2DE6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84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B17D7E-1217-4968-1FD8-6AC22769BD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87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34BAA89-D5FA-DAA8-4D45-3BDA06AC2E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75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BB5A2C-8DDD-5AB2-0982-2A956D715D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78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3E2C1B-2091-90F2-BFCA-DE3F55B73F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80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913475-F70F-0219-89BD-BE8EFEE171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83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F638CD-1B96-F7C4-95B6-8482978DDB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85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C8EF84D-4600-D4EA-1682-9E085183A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88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F82BCB1-2A02-86A1-A21C-BA767B2A6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90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B19977E-8763-BCBE-16CA-C8EBC0F30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93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07014C-6042-1DD9-25FA-F2BA7D03FA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95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CABD23E-8ED2-D75A-C2FE-1C962885F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98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C80E2B-678F-5C92-596A-EDAF82600D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64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72669A-177F-A198-4713-718CF0ABF3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67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D384C63-69D0-347B-EDAF-79CD09F48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69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8AB06ED-AA7C-C3B6-8948-679CB6A866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72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75378B2-BD38-7717-CF68-996929E9A7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74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83781D2-1E6A-E912-E39E-513F5CF1E5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77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4D434C-EE88-B443-A33D-DC885BD225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79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EE04195-BC83-320D-430A-B3B034766C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82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3A18182-362A-D6C9-3EB3-7B47B3C18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84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D86E676-5F08-C662-A4E7-0BE3055ABA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87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C910854-A2FE-2DFC-0929-7F8871F41D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75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424BD7-71BF-2B24-8514-3E7E70A5C6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78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7306B63-EB4E-6763-FB83-0C8B71DD31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80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55EB98D-EDC5-EC07-2865-27D2DC64A6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83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52DD97B-8EAD-320C-7F55-3F5A369F8D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85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852724A-79C1-6A2D-6B93-672706DA99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88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A130783-649A-87A7-654F-094AF97193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90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49D352C-B80A-4ACD-3A8B-4D47866986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93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2D3E20-4232-AD2C-93BF-B2DEEF180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95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6CCB6CC-AC82-E3B0-D4C6-B36AE59177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98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D1265AB-F030-0B45-73A1-0B5DDE0134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41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1312B88-A8FA-68EB-1B1E-EC3DE71E9A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44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D85977C-D85A-457A-6965-F75A309677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46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73864F7-015C-AA97-67B3-43B82BCE7E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49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A4AE43E-309B-BF38-C64D-52809C492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51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6D8DF1D-1373-15F7-7A8E-AC76BA1670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54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92A171-2DAB-E914-5E90-4C2447260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56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5FEA544-6C81-3AC5-54EA-82DB0DA38E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59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8143516-1225-B870-3182-061380754C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61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13F35B1-2954-7E92-BA78-9C8A3209F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64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898730F-4055-C458-6A17-DBFC98D035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52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0B1DB25-3399-7871-C1D2-1EE9EFC73B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55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A01166A-B8BA-3591-175E-827EA50F7A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57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4FD71AD-CF15-E098-AB15-1D9DE48BC7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60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A15CCA5-EE7B-3FBE-0794-4B31DEE19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62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D7ACC2-4D58-42EC-AFB9-BB3741A9FE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65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1FD892C-252E-604A-7605-482976E532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67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06B75EA-33C6-166E-55A0-38E13BDC5B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70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18D2FB8-ADCF-2C3A-F3BA-941D5992B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72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AB10FB2-CA62-0E06-313C-E86D62D712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75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330FB62-BF90-7FE4-0DD9-D681B94B5C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41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4238079-D92A-FA12-47AF-FFB5044978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44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C8F9670-55FF-1611-BE4A-ABE31EC555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46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93F8AF2-0B8E-B9BC-EB0D-B18FA8CC91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49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3AD7951-F881-61B1-54DE-2D525CA771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51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B3064EE-A0F0-256F-D614-7D9EAF68FE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54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9E4889C-552D-CA2C-FFF3-2FE63D4E3F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56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837F5AF-F468-B3B0-A404-1B3E0ECA1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59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7EB7823-F150-B9AB-29D6-3D265D4157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61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9BFFEBE-A8A2-5953-D467-3F3D131443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64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9BA707D-36D7-32B1-D969-BEA26D142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63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FF2127A-0D24-5791-79C4-E3C875EB55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66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1C52FB8-3C7F-48BB-73B0-49970CAC29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68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93FDF9A-6D86-0A2C-5C59-073AECAE93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71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B7E1227-BC9E-6972-DFF7-289CB5D25C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73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9CC4DA4-388F-3831-3DFB-F90A589EAE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76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61EE04A-2C6B-5E13-28AD-8AD73F8E3C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78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2F4D545-B065-6D37-45B7-BF485EFAD6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81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F3B1B3D-53A2-6F61-32DE-B63913EC88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83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67445A3-5EB2-F717-6974-FDA746A0A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86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77353AB-703A-AFA3-CFEE-C30D48DF0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41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08294B8-DF30-5754-51B3-65200BAD35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44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84F602B-2175-7A1F-175C-FA653D0BE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46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DDAA46E-8B84-73E1-C477-49758C626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49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E053865-7466-7E7B-38E4-016B4E5E4F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51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BD6D537-C97D-B182-6983-F8E2F1CCC5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54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BE5C158-59E8-06D9-F9A2-544144415E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56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66C10C8-B8D9-1BDB-F7A5-FE54441A6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59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B5068721-C45B-E2BC-6525-348C497316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61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6530FF1-E293-258C-9B40-3962064A8A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64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DDAB78E-4C96-AC86-96F5-F0627644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41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801102C-FF75-960E-1B60-644FDCBD2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44" y="309159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F515F9D-9783-C2CB-734E-D6FE245F13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46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DE748EB-173E-847A-741E-A06D11B8CC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49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DDDA641-0C2F-A7BA-FEC7-624CE74D49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51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FEF2B21-9B76-2953-93D8-A082E73392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54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4934FA0-CDE2-3E6C-B060-B01113D054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56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89F8788-92A4-6AA7-6833-ED286D3A66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59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E06257F-EA94-C44A-A004-AD6FBF4992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61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325A7AF-FACF-9744-4A7C-8E411208A3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64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10" name="Picture 2">
            <a:extLst>
              <a:ext uri="{FF2B5EF4-FFF2-40B4-BE49-F238E27FC236}">
                <a16:creationId xmlns:a16="http://schemas.microsoft.com/office/drawing/2014/main" id="{87C09F5C-5B39-395E-89DC-9394286F6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3" t="39697" r="63345" b="50285"/>
          <a:stretch/>
        </p:blipFill>
        <p:spPr bwMode="auto">
          <a:xfrm>
            <a:off x="5245018" y="1187485"/>
            <a:ext cx="275004" cy="23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BFDA113F-E2D2-AB71-C799-FD379C7EA0B3}"/>
              </a:ext>
            </a:extLst>
          </p:cNvPr>
          <p:cNvSpPr>
            <a:spLocks noChangeAspect="1"/>
          </p:cNvSpPr>
          <p:nvPr/>
        </p:nvSpPr>
        <p:spPr>
          <a:xfrm>
            <a:off x="5245054" y="1192270"/>
            <a:ext cx="275003" cy="237600"/>
          </a:xfrm>
          <a:prstGeom prst="rect">
            <a:avLst/>
          </a:prstGeom>
          <a:noFill/>
          <a:ln w="12700">
            <a:solidFill>
              <a:srgbClr val="F1D9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18" name="그림 1117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ABB30280-182A-2F55-04F4-350B0F840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986" y="815572"/>
            <a:ext cx="1793401" cy="892715"/>
          </a:xfrm>
          <a:prstGeom prst="rect">
            <a:avLst/>
          </a:prstGeom>
        </p:spPr>
      </p:pic>
      <p:pic>
        <p:nvPicPr>
          <p:cNvPr id="1119" name="그림 1118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7B49F688-3958-0B27-AA97-F4AE6E303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144" y="1708287"/>
            <a:ext cx="1793401" cy="892715"/>
          </a:xfrm>
          <a:prstGeom prst="rect">
            <a:avLst/>
          </a:prstGeom>
        </p:spPr>
      </p:pic>
      <p:pic>
        <p:nvPicPr>
          <p:cNvPr id="1120" name="그림 1119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76717189-B970-9128-6792-74E5A33B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986" y="2605853"/>
            <a:ext cx="1793401" cy="892715"/>
          </a:xfrm>
          <a:prstGeom prst="rect">
            <a:avLst/>
          </a:prstGeom>
        </p:spPr>
      </p:pic>
      <p:pic>
        <p:nvPicPr>
          <p:cNvPr id="1121" name="Picture 2">
            <a:extLst>
              <a:ext uri="{FF2B5EF4-FFF2-40B4-BE49-F238E27FC236}">
                <a16:creationId xmlns:a16="http://schemas.microsoft.com/office/drawing/2014/main" id="{03141401-D4AF-1E76-E513-C1AF4D1D3B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6" t="79574" r="58772" b="10659"/>
          <a:stretch/>
        </p:blipFill>
        <p:spPr bwMode="auto">
          <a:xfrm>
            <a:off x="5244479" y="2019710"/>
            <a:ext cx="275003" cy="23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2" name="직사각형 1121">
            <a:extLst>
              <a:ext uri="{FF2B5EF4-FFF2-40B4-BE49-F238E27FC236}">
                <a16:creationId xmlns:a16="http://schemas.microsoft.com/office/drawing/2014/main" id="{9AABDB86-6AB9-FBAE-FA9B-B689F68F6657}"/>
              </a:ext>
            </a:extLst>
          </p:cNvPr>
          <p:cNvSpPr>
            <a:spLocks noChangeAspect="1"/>
          </p:cNvSpPr>
          <p:nvPr/>
        </p:nvSpPr>
        <p:spPr>
          <a:xfrm>
            <a:off x="5244513" y="2018700"/>
            <a:ext cx="275003" cy="237600"/>
          </a:xfrm>
          <a:prstGeom prst="rect">
            <a:avLst/>
          </a:prstGeom>
          <a:noFill/>
          <a:ln w="12700">
            <a:solidFill>
              <a:srgbClr val="F1D9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5" name="Picture 2">
            <a:extLst>
              <a:ext uri="{FF2B5EF4-FFF2-40B4-BE49-F238E27FC236}">
                <a16:creationId xmlns:a16="http://schemas.microsoft.com/office/drawing/2014/main" id="{CCE0C056-7AE6-A306-9627-EBEADFBC3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0156" r="72487" b="70119"/>
          <a:stretch/>
        </p:blipFill>
        <p:spPr bwMode="auto">
          <a:xfrm>
            <a:off x="5240691" y="2842722"/>
            <a:ext cx="275001" cy="23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" name="직사각형 1125">
            <a:extLst>
              <a:ext uri="{FF2B5EF4-FFF2-40B4-BE49-F238E27FC236}">
                <a16:creationId xmlns:a16="http://schemas.microsoft.com/office/drawing/2014/main" id="{480B5603-3E35-0439-324B-53995D039065}"/>
              </a:ext>
            </a:extLst>
          </p:cNvPr>
          <p:cNvSpPr>
            <a:spLocks noChangeAspect="1"/>
          </p:cNvSpPr>
          <p:nvPr/>
        </p:nvSpPr>
        <p:spPr>
          <a:xfrm>
            <a:off x="5240713" y="2842722"/>
            <a:ext cx="275003" cy="237600"/>
          </a:xfrm>
          <a:prstGeom prst="rect">
            <a:avLst/>
          </a:prstGeom>
          <a:noFill/>
          <a:ln w="12700">
            <a:solidFill>
              <a:srgbClr val="F1D9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579FE40B-4F15-13FB-B88A-98EA5F5398B3}"/>
              </a:ext>
            </a:extLst>
          </p:cNvPr>
          <p:cNvSpPr txBox="1"/>
          <p:nvPr/>
        </p:nvSpPr>
        <p:spPr>
          <a:xfrm>
            <a:off x="7986205" y="1153172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NanumGothic ExtraBold"/>
              </a:rPr>
              <a:t>Cat</a:t>
            </a:r>
            <a:endParaRPr lang="ko-KR" altLang="en-US" dirty="0">
              <a:latin typeface="NanumGothic ExtraBold"/>
            </a:endParaRPr>
          </a:p>
        </p:txBody>
      </p:sp>
      <p:sp>
        <p:nvSpPr>
          <p:cNvPr id="1128" name="TextBox 1127">
            <a:extLst>
              <a:ext uri="{FF2B5EF4-FFF2-40B4-BE49-F238E27FC236}">
                <a16:creationId xmlns:a16="http://schemas.microsoft.com/office/drawing/2014/main" id="{3B884AF2-229E-EB14-3975-023F368C2883}"/>
              </a:ext>
            </a:extLst>
          </p:cNvPr>
          <p:cNvSpPr txBox="1"/>
          <p:nvPr/>
        </p:nvSpPr>
        <p:spPr>
          <a:xfrm>
            <a:off x="7906092" y="1994682"/>
            <a:ext cx="625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NanumGothic ExtraBold"/>
              </a:rPr>
              <a:t>Grass</a:t>
            </a:r>
            <a:endParaRPr lang="ko-KR" altLang="en-US" dirty="0">
              <a:latin typeface="NanumGothic ExtraBold"/>
            </a:endParaRPr>
          </a:p>
        </p:txBody>
      </p:sp>
      <p:sp>
        <p:nvSpPr>
          <p:cNvPr id="1129" name="TextBox 1128">
            <a:extLst>
              <a:ext uri="{FF2B5EF4-FFF2-40B4-BE49-F238E27FC236}">
                <a16:creationId xmlns:a16="http://schemas.microsoft.com/office/drawing/2014/main" id="{FE2BBD3D-2822-E47E-6B8C-8440111C85C1}"/>
              </a:ext>
            </a:extLst>
          </p:cNvPr>
          <p:cNvSpPr txBox="1"/>
          <p:nvPr/>
        </p:nvSpPr>
        <p:spPr>
          <a:xfrm>
            <a:off x="8002235" y="2804915"/>
            <a:ext cx="431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NanumGothic ExtraBold"/>
              </a:rPr>
              <a:t>❓</a:t>
            </a:r>
          </a:p>
        </p:txBody>
      </p:sp>
    </p:spTree>
    <p:extLst>
      <p:ext uri="{BB962C8B-B14F-4D97-AF65-F5344CB8AC3E}">
        <p14:creationId xmlns:p14="http://schemas.microsoft.com/office/powerpoint/2010/main" val="424758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1" grpId="0" animBg="1"/>
      <p:bldP spid="1122" grpId="0" animBg="1"/>
      <p:bldP spid="1126" grpId="0" animBg="1"/>
      <p:bldP spid="1127" grpId="0"/>
      <p:bldP spid="1128" grpId="0"/>
      <p:bldP spid="11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6358E6F-7FD0-19CB-B7F5-837AA4A16BC0}"/>
              </a:ext>
            </a:extLst>
          </p:cNvPr>
          <p:cNvGrpSpPr/>
          <p:nvPr/>
        </p:nvGrpSpPr>
        <p:grpSpPr>
          <a:xfrm>
            <a:off x="1531372" y="3565572"/>
            <a:ext cx="7200012" cy="1368000"/>
            <a:chOff x="1531372" y="3565572"/>
            <a:chExt cx="7200012" cy="1368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3CF508-A9BC-5B63-EB9E-E1A82F2CB54D}"/>
                </a:ext>
              </a:extLst>
            </p:cNvPr>
            <p:cNvSpPr txBox="1"/>
            <p:nvPr/>
          </p:nvSpPr>
          <p:spPr>
            <a:xfrm>
              <a:off x="1531384" y="3649004"/>
              <a:ext cx="7200000" cy="11526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600" dirty="0">
                  <a:solidFill>
                    <a:srgbClr val="19264B"/>
                  </a:solidFill>
                  <a:latin typeface="NanumGothic ExtraBold"/>
                </a:rPr>
                <a:t>Sliding Window </a:t>
              </a:r>
              <a:r>
                <a:rPr lang="ko-KR" altLang="en-US" sz="1600" dirty="0">
                  <a:solidFill>
                    <a:srgbClr val="19264B"/>
                  </a:solidFill>
                  <a:latin typeface="NanumGothic ExtraBold"/>
                </a:rPr>
                <a:t>❌</a:t>
              </a: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600" dirty="0">
                  <a:solidFill>
                    <a:srgbClr val="19264B"/>
                  </a:solidFill>
                  <a:latin typeface="NanumGothic ExtraBold"/>
                </a:rPr>
                <a:t>Fully Convolutional </a:t>
              </a:r>
              <a:r>
                <a:rPr lang="ko-KR" altLang="en-US" sz="1600" dirty="0">
                  <a:solidFill>
                    <a:srgbClr val="19264B"/>
                  </a:solidFill>
                  <a:latin typeface="NanumGothic ExtraBold"/>
                </a:rPr>
                <a:t>❌</a:t>
              </a: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5B9BEA0-072A-CF71-A471-CECFBB35DD73}"/>
                </a:ext>
              </a:extLst>
            </p:cNvPr>
            <p:cNvSpPr/>
            <p:nvPr/>
          </p:nvSpPr>
          <p:spPr>
            <a:xfrm>
              <a:off x="1531372" y="3565572"/>
              <a:ext cx="7200000" cy="1368000"/>
            </a:xfrm>
            <a:prstGeom prst="rect">
              <a:avLst/>
            </a:prstGeom>
            <a:noFill/>
            <a:ln w="28575">
              <a:solidFill>
                <a:srgbClr val="1926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Semantic Segmentation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612C89-040D-E6D1-F7E4-0622FC9E348A}"/>
              </a:ext>
            </a:extLst>
          </p:cNvPr>
          <p:cNvSpPr txBox="1"/>
          <p:nvPr/>
        </p:nvSpPr>
        <p:spPr>
          <a:xfrm>
            <a:off x="1516515" y="1942906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19264B"/>
                </a:solidFill>
                <a:latin typeface="NanumGothic ExtraBold"/>
              </a:rPr>
              <a:t>H</a:t>
            </a:r>
            <a:endParaRPr lang="ko-KR" altLang="en-US" sz="2000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955CE-EF1A-AEB8-01AE-6941FBBF1EBD}"/>
              </a:ext>
            </a:extLst>
          </p:cNvPr>
          <p:cNvSpPr txBox="1"/>
          <p:nvPr/>
        </p:nvSpPr>
        <p:spPr>
          <a:xfrm>
            <a:off x="2442029" y="281415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19264B"/>
                </a:solidFill>
                <a:latin typeface="NanumGothic ExtraBold"/>
              </a:rPr>
              <a:t>W</a:t>
            </a:r>
            <a:endParaRPr lang="ko-KR" altLang="en-US" sz="2000" b="1" dirty="0">
              <a:solidFill>
                <a:srgbClr val="19264B"/>
              </a:solidFill>
              <a:latin typeface="NanumGothic ExtraBold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23D41E4-8AB3-01B1-7158-AB9FD2144633}"/>
              </a:ext>
            </a:extLst>
          </p:cNvPr>
          <p:cNvCxnSpPr>
            <a:cxnSpLocks/>
          </p:cNvCxnSpPr>
          <p:nvPr/>
        </p:nvCxnSpPr>
        <p:spPr>
          <a:xfrm>
            <a:off x="3567498" y="2143451"/>
            <a:ext cx="495300" cy="0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EDCE18DF-625B-150B-D823-B1D84DFFE9C9}"/>
              </a:ext>
            </a:extLst>
          </p:cNvPr>
          <p:cNvSpPr/>
          <p:nvPr/>
        </p:nvSpPr>
        <p:spPr>
          <a:xfrm>
            <a:off x="7549866" y="1017257"/>
            <a:ext cx="996452" cy="2387109"/>
          </a:xfrm>
          <a:prstGeom prst="cube">
            <a:avLst>
              <a:gd name="adj" fmla="val 50779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E9C84E-1390-EBAF-1150-F37072ECBCDA}"/>
              </a:ext>
            </a:extLst>
          </p:cNvPr>
          <p:cNvSpPr txBox="1"/>
          <p:nvPr/>
        </p:nvSpPr>
        <p:spPr>
          <a:xfrm>
            <a:off x="7297726" y="477834"/>
            <a:ext cx="1500732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9264B"/>
                </a:solidFill>
                <a:latin typeface="NanumGothic ExtraBold"/>
              </a:rPr>
              <a:t>C X H X W</a:t>
            </a:r>
          </a:p>
          <a:p>
            <a:pPr algn="ctr"/>
            <a:r>
              <a:rPr lang="en-US" altLang="ko-KR" sz="1000" b="1" dirty="0">
                <a:solidFill>
                  <a:srgbClr val="19264B"/>
                </a:solidFill>
                <a:latin typeface="NanumGothic ExtraBold"/>
              </a:rPr>
              <a:t>(C = Class Score)</a:t>
            </a:r>
            <a:endParaRPr lang="ko-KR" altLang="en-US" sz="1000" b="1" dirty="0">
              <a:solidFill>
                <a:srgbClr val="19264B"/>
              </a:solidFill>
              <a:latin typeface="NanumGothic ExtraBold"/>
            </a:endParaRPr>
          </a:p>
        </p:txBody>
      </p:sp>
      <p:pic>
        <p:nvPicPr>
          <p:cNvPr id="2" name="그림 1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871B2079-D155-3FB2-72BE-728AE04F8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310" y="1472241"/>
            <a:ext cx="2696728" cy="1342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B8138-2922-5B52-5BCC-E80604BCA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8"/>
          <a:stretch/>
        </p:blipFill>
        <p:spPr bwMode="auto">
          <a:xfrm>
            <a:off x="1835821" y="1422960"/>
            <a:ext cx="16567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504CA0A-8243-6F4B-7B8E-9E7621287B88}"/>
              </a:ext>
            </a:extLst>
          </p:cNvPr>
          <p:cNvCxnSpPr>
            <a:cxnSpLocks/>
          </p:cNvCxnSpPr>
          <p:nvPr/>
        </p:nvCxnSpPr>
        <p:spPr>
          <a:xfrm>
            <a:off x="6920298" y="2142960"/>
            <a:ext cx="495300" cy="0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07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Semantic Segmentation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51B759-F0C4-6BA0-33BE-2228A2B522B9}"/>
              </a:ext>
            </a:extLst>
          </p:cNvPr>
          <p:cNvGrpSpPr/>
          <p:nvPr/>
        </p:nvGrpSpPr>
        <p:grpSpPr>
          <a:xfrm>
            <a:off x="1531372" y="3565572"/>
            <a:ext cx="7200012" cy="1368000"/>
            <a:chOff x="1531372" y="3565572"/>
            <a:chExt cx="7200012" cy="1368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60614B-C9D7-1C1E-1B7B-4983B360AF75}"/>
                </a:ext>
              </a:extLst>
            </p:cNvPr>
            <p:cNvSpPr txBox="1"/>
            <p:nvPr/>
          </p:nvSpPr>
          <p:spPr>
            <a:xfrm>
              <a:off x="1531384" y="3648267"/>
              <a:ext cx="7200000" cy="115416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600" dirty="0">
                  <a:solidFill>
                    <a:srgbClr val="19264B"/>
                  </a:solidFill>
                  <a:latin typeface="NanumGothic ExtraBold"/>
                </a:rPr>
                <a:t>Sliding Window </a:t>
              </a:r>
              <a:r>
                <a:rPr lang="ko-KR" altLang="en-US" sz="1600" dirty="0">
                  <a:solidFill>
                    <a:srgbClr val="19264B"/>
                  </a:solidFill>
                  <a:latin typeface="NanumGothic ExtraBold"/>
                </a:rPr>
                <a:t>❌</a:t>
              </a: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600" dirty="0">
                  <a:solidFill>
                    <a:srgbClr val="19264B"/>
                  </a:solidFill>
                  <a:latin typeface="NanumGothic ExtraBold"/>
                </a:rPr>
                <a:t>Fully Convolutional </a:t>
              </a:r>
              <a:r>
                <a:rPr lang="ko-KR" altLang="en-US" sz="1600" dirty="0">
                  <a:solidFill>
                    <a:srgbClr val="19264B"/>
                  </a:solidFill>
                  <a:latin typeface="NanumGothic ExtraBold"/>
                </a:rPr>
                <a:t>❌</a:t>
              </a: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  <a:p>
              <a:pPr marL="342900" indent="-342900">
                <a:lnSpc>
                  <a:spcPct val="150000"/>
                </a:lnSpc>
                <a:buFont typeface="Arial"/>
                <a:buAutoNum type="arabicPeriod"/>
              </a:pPr>
              <a:r>
                <a:rPr lang="en-US" altLang="ko-KR" sz="1600" dirty="0">
                  <a:solidFill>
                    <a:srgbClr val="19264B"/>
                  </a:solidFill>
                  <a:latin typeface="NanumGothic ExtraBold"/>
                </a:rPr>
                <a:t>Fully Convolutional with Down-Sampling &amp; Up-Sampling </a:t>
              </a:r>
              <a:r>
                <a:rPr lang="ko-KR" altLang="en-US" sz="1600" dirty="0">
                  <a:solidFill>
                    <a:srgbClr val="19264B"/>
                  </a:solidFill>
                  <a:latin typeface="NanumGothic ExtraBold"/>
                </a:rPr>
                <a:t>⭕</a:t>
              </a: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CAD922D-7C23-EB42-1DB9-59BCB161FC64}"/>
                </a:ext>
              </a:extLst>
            </p:cNvPr>
            <p:cNvSpPr/>
            <p:nvPr/>
          </p:nvSpPr>
          <p:spPr>
            <a:xfrm>
              <a:off x="1531372" y="3565572"/>
              <a:ext cx="7200000" cy="1368000"/>
            </a:xfrm>
            <a:prstGeom prst="rect">
              <a:avLst/>
            </a:prstGeom>
            <a:noFill/>
            <a:ln w="28575">
              <a:solidFill>
                <a:srgbClr val="1926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A675D3AE-6BF6-71C0-2205-4921241A9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8"/>
          <a:stretch/>
        </p:blipFill>
        <p:spPr bwMode="auto">
          <a:xfrm>
            <a:off x="1467872" y="1408167"/>
            <a:ext cx="16567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0E19FA6-1F85-A37A-8042-997965DC3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26" r="812"/>
          <a:stretch/>
        </p:blipFill>
        <p:spPr bwMode="auto">
          <a:xfrm>
            <a:off x="7138104" y="1375337"/>
            <a:ext cx="16567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7A48D1-01B2-3688-4B72-3047F4777150}"/>
              </a:ext>
            </a:extLst>
          </p:cNvPr>
          <p:cNvGrpSpPr>
            <a:grpSpLocks noChangeAspect="1"/>
          </p:cNvGrpSpPr>
          <p:nvPr/>
        </p:nvGrpSpPr>
        <p:grpSpPr>
          <a:xfrm>
            <a:off x="3302440" y="1375337"/>
            <a:ext cx="3709698" cy="1794800"/>
            <a:chOff x="4572000" y="-1856137"/>
            <a:chExt cx="4933951" cy="2387109"/>
          </a:xfrm>
        </p:grpSpPr>
        <p:pic>
          <p:nvPicPr>
            <p:cNvPr id="10" name="그림 9" descr="텍스트, 스크린샷, 포유류이(가) 표시된 사진&#10;&#10;자동 생성된 설명">
              <a:extLst>
                <a:ext uri="{FF2B5EF4-FFF2-40B4-BE49-F238E27FC236}">
                  <a16:creationId xmlns:a16="http://schemas.microsoft.com/office/drawing/2014/main" id="{4740E3E1-601D-62DE-6B2D-9A6AB989B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88" t="20816" r="26354"/>
            <a:stretch/>
          </p:blipFill>
          <p:spPr>
            <a:xfrm>
              <a:off x="4572001" y="-1856137"/>
              <a:ext cx="4933950" cy="238710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73E81CC-6EC1-9F5A-60B5-CA3F42788706}"/>
                </a:ext>
              </a:extLst>
            </p:cNvPr>
            <p:cNvSpPr/>
            <p:nvPr/>
          </p:nvSpPr>
          <p:spPr>
            <a:xfrm>
              <a:off x="4572000" y="-1856137"/>
              <a:ext cx="228600" cy="184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290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Classification + Localization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9" name="Picture 2">
            <a:extLst>
              <a:ext uri="{FF2B5EF4-FFF2-40B4-BE49-F238E27FC236}">
                <a16:creationId xmlns:a16="http://schemas.microsoft.com/office/drawing/2014/main" id="{006E90BB-8D30-FDED-F4B0-F6E3CC372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8"/>
          <a:stretch/>
        </p:blipFill>
        <p:spPr bwMode="auto">
          <a:xfrm>
            <a:off x="1408975" y="1970142"/>
            <a:ext cx="16567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그림 109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32F687B4-A96E-8DA9-A4F6-B408E8ADA8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978"/>
          <a:stretch/>
        </p:blipFill>
        <p:spPr>
          <a:xfrm>
            <a:off x="3065743" y="1989061"/>
            <a:ext cx="2592107" cy="1402161"/>
          </a:xfrm>
          <a:prstGeom prst="rect">
            <a:avLst/>
          </a:prstGeom>
        </p:spPr>
      </p:pic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8025E40-EE93-7FE6-D67E-58D5B0F8995C}"/>
              </a:ext>
            </a:extLst>
          </p:cNvPr>
          <p:cNvCxnSpPr>
            <a:cxnSpLocks/>
          </p:cNvCxnSpPr>
          <p:nvPr/>
        </p:nvCxnSpPr>
        <p:spPr>
          <a:xfrm flipV="1">
            <a:off x="5718472" y="1510452"/>
            <a:ext cx="180000" cy="1081617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18F528F9-1D8E-AE68-B10B-46122B7FAA1E}"/>
              </a:ext>
            </a:extLst>
          </p:cNvPr>
          <p:cNvCxnSpPr>
            <a:cxnSpLocks/>
          </p:cNvCxnSpPr>
          <p:nvPr/>
        </p:nvCxnSpPr>
        <p:spPr>
          <a:xfrm>
            <a:off x="5718472" y="2592069"/>
            <a:ext cx="180000" cy="1080000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29840D74-F7A3-CD71-4627-04B7C4D7518D}"/>
              </a:ext>
            </a:extLst>
          </p:cNvPr>
          <p:cNvSpPr txBox="1"/>
          <p:nvPr/>
        </p:nvSpPr>
        <p:spPr>
          <a:xfrm>
            <a:off x="5954578" y="1203235"/>
            <a:ext cx="1244250" cy="7386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Class</a:t>
            </a:r>
          </a:p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Scores</a:t>
            </a:r>
          </a:p>
          <a:p>
            <a:pPr algn="ctr"/>
            <a:r>
              <a:rPr lang="en-US" altLang="ko-KR" sz="1000" b="1" dirty="0">
                <a:solidFill>
                  <a:srgbClr val="19264B"/>
                </a:solidFill>
                <a:latin typeface="NanumGothic ExtraBold"/>
              </a:rPr>
              <a:t>(cat, dog, car, </a:t>
            </a:r>
            <a:r>
              <a:rPr lang="en-US" altLang="ko-KR" sz="1000" b="1" dirty="0">
                <a:solidFill>
                  <a:srgbClr val="19264B"/>
                </a:solidFill>
                <a:latin typeface="NanumGothic ExtraBold"/>
                <a:ea typeface="a시월구일2" panose="02020600000000000000" pitchFamily="18" charset="-127"/>
              </a:rPr>
              <a:t>…</a:t>
            </a:r>
            <a:r>
              <a:rPr lang="en-US" altLang="ko-KR" sz="1000" b="1" dirty="0">
                <a:solidFill>
                  <a:srgbClr val="19264B"/>
                </a:solidFill>
                <a:latin typeface="NanumGothic ExtraBold"/>
              </a:rPr>
              <a:t>)</a:t>
            </a:r>
            <a:endParaRPr lang="ko-KR" altLang="en-US" sz="1000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CCF2B49-41E8-967F-7FEC-AE26E12541F5}"/>
              </a:ext>
            </a:extLst>
          </p:cNvPr>
          <p:cNvSpPr txBox="1"/>
          <p:nvPr/>
        </p:nvSpPr>
        <p:spPr>
          <a:xfrm>
            <a:off x="5898472" y="3242238"/>
            <a:ext cx="1356462" cy="7386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Box</a:t>
            </a:r>
          </a:p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Coordinates</a:t>
            </a:r>
          </a:p>
          <a:p>
            <a:pPr algn="ctr"/>
            <a:r>
              <a:rPr lang="en-US" altLang="ko-KR" sz="1000" b="1" dirty="0">
                <a:solidFill>
                  <a:srgbClr val="19264B"/>
                </a:solidFill>
                <a:latin typeface="NanumGothic ExtraBold"/>
              </a:rPr>
              <a:t>(x, y, w, h)</a:t>
            </a:r>
            <a:endParaRPr lang="ko-KR" altLang="en-US" sz="1000" b="1" dirty="0">
              <a:solidFill>
                <a:srgbClr val="19264B"/>
              </a:solidFill>
              <a:latin typeface="NanumGothic ExtraBold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A0D2636-9ED7-9454-3AC3-A21885A62541}"/>
              </a:ext>
            </a:extLst>
          </p:cNvPr>
          <p:cNvCxnSpPr>
            <a:cxnSpLocks/>
            <a:stCxn id="117" idx="3"/>
          </p:cNvCxnSpPr>
          <p:nvPr/>
        </p:nvCxnSpPr>
        <p:spPr>
          <a:xfrm>
            <a:off x="7254934" y="3611570"/>
            <a:ext cx="324426" cy="0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650C0764-AB67-D710-ED4E-0F70568EC200}"/>
              </a:ext>
            </a:extLst>
          </p:cNvPr>
          <p:cNvCxnSpPr>
            <a:cxnSpLocks/>
          </p:cNvCxnSpPr>
          <p:nvPr/>
        </p:nvCxnSpPr>
        <p:spPr>
          <a:xfrm flipV="1">
            <a:off x="7254934" y="1572567"/>
            <a:ext cx="324426" cy="1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8F698639-BAA7-CF14-65EC-D79EDD57EC9C}"/>
              </a:ext>
            </a:extLst>
          </p:cNvPr>
          <p:cNvSpPr txBox="1"/>
          <p:nvPr/>
        </p:nvSpPr>
        <p:spPr>
          <a:xfrm>
            <a:off x="7653746" y="1280180"/>
            <a:ext cx="994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rgbClr val="19264B"/>
                </a:solidFill>
                <a:latin typeface="NanumGothic ExtraBold"/>
              </a:rPr>
              <a:t>Softmax</a:t>
            </a:r>
            <a:endParaRPr lang="en-US" altLang="ko-KR" sz="1600" b="1" dirty="0">
              <a:solidFill>
                <a:srgbClr val="19264B"/>
              </a:solidFill>
              <a:latin typeface="NanumGothic ExtraBold"/>
            </a:endParaRPr>
          </a:p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Loss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63F4F4F-379D-2434-E7D6-2A034824BA6B}"/>
              </a:ext>
            </a:extLst>
          </p:cNvPr>
          <p:cNvSpPr txBox="1"/>
          <p:nvPr/>
        </p:nvSpPr>
        <p:spPr>
          <a:xfrm>
            <a:off x="7847709" y="3319183"/>
            <a:ext cx="60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L2</a:t>
            </a:r>
          </a:p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Loss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BAEA661-7919-6B6A-AAC8-5AFF7B5F7D36}"/>
              </a:ext>
            </a:extLst>
          </p:cNvPr>
          <p:cNvSpPr txBox="1"/>
          <p:nvPr/>
        </p:nvSpPr>
        <p:spPr>
          <a:xfrm>
            <a:off x="7704239" y="298277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Correct</a:t>
            </a:r>
          </a:p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Class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F88B128-4A51-E1C0-9394-F7DBECC37896}"/>
              </a:ext>
            </a:extLst>
          </p:cNvPr>
          <p:cNvSpPr txBox="1"/>
          <p:nvPr/>
        </p:nvSpPr>
        <p:spPr>
          <a:xfrm>
            <a:off x="7704240" y="4301086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Correct</a:t>
            </a:r>
          </a:p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Box</a:t>
            </a: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57D4788-7081-D9F1-484A-0F2F3B04EF48}"/>
              </a:ext>
            </a:extLst>
          </p:cNvPr>
          <p:cNvCxnSpPr>
            <a:cxnSpLocks/>
            <a:stCxn id="126" idx="2"/>
            <a:endCxn id="124" idx="0"/>
          </p:cNvCxnSpPr>
          <p:nvPr/>
        </p:nvCxnSpPr>
        <p:spPr>
          <a:xfrm>
            <a:off x="8150836" y="883052"/>
            <a:ext cx="1" cy="397128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403368AB-742B-1B36-74B8-FBC375987259}"/>
              </a:ext>
            </a:extLst>
          </p:cNvPr>
          <p:cNvCxnSpPr>
            <a:cxnSpLocks/>
            <a:stCxn id="127" idx="0"/>
            <a:endCxn id="125" idx="2"/>
          </p:cNvCxnSpPr>
          <p:nvPr/>
        </p:nvCxnSpPr>
        <p:spPr>
          <a:xfrm flipV="1">
            <a:off x="8150837" y="3903958"/>
            <a:ext cx="0" cy="397128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CEE37753-44D1-3C75-A171-9148744AAD1A}"/>
              </a:ext>
            </a:extLst>
          </p:cNvPr>
          <p:cNvSpPr txBox="1"/>
          <p:nvPr/>
        </p:nvSpPr>
        <p:spPr>
          <a:xfrm>
            <a:off x="7602447" y="2299681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NanumGothic ExtraBold"/>
              </a:rPr>
              <a:t>Multitask</a:t>
            </a:r>
          </a:p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NanumGothic ExtraBold"/>
              </a:rPr>
              <a:t>Loss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77D761E-B56D-215C-0B88-106EBB95165A}"/>
              </a:ext>
            </a:extLst>
          </p:cNvPr>
          <p:cNvCxnSpPr>
            <a:cxnSpLocks/>
            <a:stCxn id="124" idx="2"/>
            <a:endCxn id="134" idx="0"/>
          </p:cNvCxnSpPr>
          <p:nvPr/>
        </p:nvCxnSpPr>
        <p:spPr>
          <a:xfrm flipH="1">
            <a:off x="8150835" y="1864955"/>
            <a:ext cx="2" cy="434726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EC87BFFE-8F41-831C-8992-C42E5622F4F1}"/>
              </a:ext>
            </a:extLst>
          </p:cNvPr>
          <p:cNvCxnSpPr>
            <a:cxnSpLocks/>
            <a:stCxn id="125" idx="0"/>
            <a:endCxn id="134" idx="2"/>
          </p:cNvCxnSpPr>
          <p:nvPr/>
        </p:nvCxnSpPr>
        <p:spPr>
          <a:xfrm flipH="1" flipV="1">
            <a:off x="8150835" y="2884456"/>
            <a:ext cx="2" cy="434727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  <p:bldP spid="124" grpId="0"/>
      <p:bldP spid="125" grpId="0"/>
      <p:bldP spid="1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40926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Object Detection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052" name="Picture 4" descr="Object Detection: An End to End Theoretical Perspective | by Rahul Agarwal  | Towards Data Science">
            <a:extLst>
              <a:ext uri="{FF2B5EF4-FFF2-40B4-BE49-F238E27FC236}">
                <a16:creationId xmlns:a16="http://schemas.microsoft.com/office/drawing/2014/main" id="{83195E12-BD88-C2C2-4F93-D88E42451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59" y="903125"/>
            <a:ext cx="6852224" cy="385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77451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731</Words>
  <Application>Microsoft Office PowerPoint</Application>
  <PresentationFormat>화면 슬라이드 쇼(16:9)</PresentationFormat>
  <Paragraphs>241</Paragraphs>
  <Slides>29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a시월구일2</vt:lpstr>
      <vt:lpstr>NanumGothic ExtraBold</vt:lpstr>
      <vt:lpstr>Arial</vt:lpstr>
      <vt:lpstr>Cambria Math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이규원</cp:lastModifiedBy>
  <cp:revision>22</cp:revision>
  <dcterms:modified xsi:type="dcterms:W3CDTF">2023-05-15T14:46:58Z</dcterms:modified>
</cp:coreProperties>
</file>